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8" r:id="rId3"/>
    <p:sldId id="351" r:id="rId4"/>
    <p:sldId id="496" r:id="rId5"/>
    <p:sldId id="501" r:id="rId6"/>
    <p:sldId id="504" r:id="rId7"/>
    <p:sldId id="499" r:id="rId8"/>
    <p:sldId id="498" r:id="rId9"/>
    <p:sldId id="505" r:id="rId10"/>
    <p:sldId id="557" r:id="rId11"/>
    <p:sldId id="507" r:id="rId12"/>
    <p:sldId id="554" r:id="rId13"/>
    <p:sldId id="555" r:id="rId14"/>
    <p:sldId id="558" r:id="rId15"/>
    <p:sldId id="560" r:id="rId16"/>
    <p:sldId id="508" r:id="rId17"/>
    <p:sldId id="509" r:id="rId18"/>
    <p:sldId id="540" r:id="rId19"/>
    <p:sldId id="541" r:id="rId20"/>
    <p:sldId id="542" r:id="rId21"/>
    <p:sldId id="562" r:id="rId22"/>
    <p:sldId id="545" r:id="rId23"/>
    <p:sldId id="544" r:id="rId24"/>
    <p:sldId id="617" r:id="rId25"/>
    <p:sldId id="618" r:id="rId26"/>
    <p:sldId id="300" r:id="rId27"/>
    <p:sldId id="548"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75"/>
    <a:srgbClr val="EEEAF2"/>
    <a:srgbClr val="591E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33" autoAdjust="0"/>
  </p:normalViewPr>
  <p:slideViewPr>
    <p:cSldViewPr>
      <p:cViewPr varScale="1">
        <p:scale>
          <a:sx n="82" d="100"/>
          <a:sy n="82" d="100"/>
        </p:scale>
        <p:origin x="1474"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170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theme" Target="theme/theme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presProps" Target="presProps.xml" /></Relationships>
</file>

<file path=ppt/media/image1.png>
</file>

<file path=ppt/media/image2.jpeg>
</file>

<file path=ppt/media/image3.jpeg>
</file>

<file path=ppt/media/image4.jpeg>
</file>

<file path=ppt/media/image5.jpeg>
</file>

<file path=ppt/media/image6.jpe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9404BAB-073B-45B8-B55E-9B30D8998EA6}" type="datetimeFigureOut">
              <a:rPr lang="en-US" smtClean="0"/>
              <a:t>10/16/2023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057B989-DDFE-4F7A-A680-483182CC9F0A}"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560018442c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5600184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3E2563-240C-4560-8C3F-D566BB460E0D}" type="datetimeFigureOut">
              <a:rPr lang="en-US" smtClean="0"/>
              <a:t>10/16/2023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A9C8F5-0FD2-42A1-B692-47B554DCBD30}"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33E2563-240C-4560-8C3F-D566BB460E0D}" type="datetimeFigureOut">
              <a:rPr lang="en-US" smtClean="0"/>
              <a:t>10/16/2023</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DA9C8F5-0FD2-42A1-B692-47B554DCBD30}"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3" Type="http://schemas.openxmlformats.org/officeDocument/2006/relationships/image" Target="../media/image7.jpeg" /><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8.png"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0" y="-46653"/>
            <a:ext cx="9144000" cy="1211070"/>
          </a:xfrm>
          <a:prstGeom prst="rect">
            <a:avLst/>
          </a:prstGeom>
          <a:solidFill>
            <a:schemeClr val="accent1">
              <a:lumMod val="20000"/>
              <a:lumOff val="80000"/>
            </a:schemeClr>
          </a:solidFill>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t" anchorCtr="0">
            <a:spAutoFit/>
          </a:bodyPr>
          <a:lstStyle/>
          <a:p>
            <a:pPr algn="ctr">
              <a:lnSpc>
                <a:spcPct val="115000"/>
              </a:lnSpc>
            </a:pPr>
            <a:r>
              <a:rPr lang="en-GB" sz="2900" b="1" dirty="0">
                <a:solidFill>
                  <a:srgbClr val="434343"/>
                </a:solidFill>
                <a:latin typeface="Aptos Display" panose="020B0004020202020204" pitchFamily="34" charset="0"/>
                <a:ea typeface="MS Gothic" panose="020B0609070205080204" pitchFamily="49" charset="-128"/>
              </a:rPr>
              <a:t>Comprehensive Digital Marketing </a:t>
            </a:r>
            <a:endParaRPr sz="2900" b="1" dirty="0">
              <a:solidFill>
                <a:srgbClr val="434343"/>
              </a:solidFill>
              <a:latin typeface="Aptos Display" panose="020B0004020202020204" pitchFamily="34" charset="0"/>
              <a:ea typeface="MS Gothic" panose="020B0609070205080204" pitchFamily="49" charset="-128"/>
            </a:endParaRPr>
          </a:p>
          <a:p>
            <a:pPr algn="ctr">
              <a:lnSpc>
                <a:spcPct val="115000"/>
              </a:lnSpc>
            </a:pPr>
            <a:r>
              <a:rPr lang="en-GB" sz="2900" b="1" dirty="0">
                <a:solidFill>
                  <a:srgbClr val="434343"/>
                </a:solidFill>
                <a:latin typeface="Aptos Display" panose="020B0004020202020204" pitchFamily="34" charset="0"/>
                <a:ea typeface="MS Gothic" panose="020B0609070205080204" pitchFamily="49" charset="-128"/>
              </a:rPr>
              <a:t>Project Work </a:t>
            </a:r>
            <a:endParaRPr sz="2700" dirty="0">
              <a:latin typeface="Aptos Display" panose="020B0004020202020204" pitchFamily="34" charset="0"/>
              <a:ea typeface="MS Gothic" panose="020B0609070205080204" pitchFamily="49" charset="-128"/>
            </a:endParaRPr>
          </a:p>
        </p:txBody>
      </p:sp>
      <p:sp>
        <p:nvSpPr>
          <p:cNvPr id="3" name="Rectangle 2"/>
          <p:cNvSpPr/>
          <p:nvPr/>
        </p:nvSpPr>
        <p:spPr>
          <a:xfrm>
            <a:off x="0" y="2286000"/>
            <a:ext cx="9143999" cy="3539430"/>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457200" indent="-317500">
              <a:buSzPts val="1400"/>
            </a:pPr>
            <a:r>
              <a:rPr lang="en-GB" sz="2800" b="1" dirty="0"/>
              <a:t>                                               Team Details </a:t>
            </a:r>
          </a:p>
          <a:p>
            <a:pPr marL="457200" indent="-317500">
              <a:buSzPts val="1400"/>
            </a:pPr>
            <a:r>
              <a:rPr lang="en-GB" sz="2800" b="1" dirty="0"/>
              <a:t>   </a:t>
            </a:r>
          </a:p>
          <a:p>
            <a:pPr marL="457200" indent="-317500">
              <a:buSzPts val="1400"/>
            </a:pPr>
            <a:r>
              <a:rPr lang="en-GB" b="1" dirty="0"/>
              <a:t>                                                   </a:t>
            </a:r>
            <a:r>
              <a:rPr lang="en-GB" sz="2400" b="1" dirty="0">
                <a:latin typeface="Browallia New" pitchFamily="34" charset="-34"/>
                <a:cs typeface="Browallia New" pitchFamily="34" charset="-34"/>
              </a:rPr>
              <a:t>Team lead         –  </a:t>
            </a:r>
            <a:r>
              <a:rPr lang="en-IN" sz="2400" b="1" dirty="0">
                <a:latin typeface="Browallia New" pitchFamily="34" charset="-34"/>
                <a:cs typeface="Browallia New" pitchFamily="34" charset="-34"/>
              </a:rPr>
              <a:t>:</a:t>
            </a:r>
            <a:r>
              <a:rPr 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Parapati</a:t>
            </a:r>
            <a:r>
              <a:rPr lang="en-IN" altLang="en-GB" sz="2400" b="1" dirty="0">
                <a:latin typeface="Browallia New" pitchFamily="34" charset="-34"/>
                <a:cs typeface="Browallia New" pitchFamily="34" charset="-34"/>
              </a:rPr>
              <a:t> Divakara Rao</a:t>
            </a:r>
            <a:endParaRPr lang="en-GB" sz="2400" b="1" dirty="0">
              <a:latin typeface="Browallia New" pitchFamily="34" charset="-34"/>
              <a:cs typeface="Browallia New" pitchFamily="34" charset="-34"/>
            </a:endParaRPr>
          </a:p>
          <a:p>
            <a:pPr marL="457200" indent="-317500">
              <a:buSzPts val="1400"/>
            </a:pPr>
            <a:r>
              <a:rPr lang="en-GB" sz="2400" b="1" dirty="0">
                <a:latin typeface="Browallia New" pitchFamily="34" charset="-34"/>
                <a:cs typeface="Browallia New" pitchFamily="34" charset="-34"/>
              </a:rPr>
              <a:t>                               Team members   – </a:t>
            </a:r>
            <a:r>
              <a:rPr lang="en-IN" altLang="en-GB" sz="2400" b="1" dirty="0">
                <a:latin typeface="Browallia New" pitchFamily="34" charset="-34"/>
                <a:cs typeface="Browallia New" pitchFamily="34" charset="-34"/>
              </a:rPr>
              <a:t>:</a:t>
            </a:r>
            <a:r>
              <a:rPr 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Gude</a:t>
            </a:r>
            <a:r>
              <a:rPr lang="en-IN" altLang="en-GB" sz="2400" b="1" dirty="0">
                <a:latin typeface="Browallia New" pitchFamily="34" charset="-34"/>
                <a:cs typeface="Browallia New" pitchFamily="34" charset="-34"/>
              </a:rPr>
              <a:t> Ravi Teja</a:t>
            </a:r>
            <a:endParaRPr lang="en-GB" sz="2400" b="1" dirty="0">
              <a:latin typeface="Browallia New" pitchFamily="34" charset="-34"/>
              <a:cs typeface="Browallia New" pitchFamily="34" charset="-34"/>
            </a:endParaRPr>
          </a:p>
          <a:p>
            <a:pPr marL="457200" indent="-317500">
              <a:buSzPts val="1400"/>
            </a:pPr>
            <a:r>
              <a:rPr lang="en-GB" sz="2400" b="1" dirty="0">
                <a:latin typeface="Browallia New" pitchFamily="34" charset="-34"/>
                <a:cs typeface="Browallia New" pitchFamily="34" charset="-34"/>
              </a:rPr>
              <a:t>                                                               </a:t>
            </a:r>
            <a:r>
              <a:rPr lang="en-IN" alt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Kottana</a:t>
            </a:r>
            <a:r>
              <a:rPr lang="en-IN" altLang="en-GB" sz="2400" b="1" dirty="0">
                <a:latin typeface="Browallia New" pitchFamily="34" charset="-34"/>
                <a:cs typeface="Browallia New" pitchFamily="34" charset="-34"/>
              </a:rPr>
              <a:t> Madhu</a:t>
            </a:r>
            <a:endParaRPr lang="en-GB" sz="2400" b="1" dirty="0">
              <a:latin typeface="Browallia New" pitchFamily="34" charset="-34"/>
              <a:cs typeface="Browallia New" pitchFamily="34" charset="-34"/>
            </a:endParaRPr>
          </a:p>
          <a:p>
            <a:pPr marL="457200" indent="-317500">
              <a:buSzPts val="1400"/>
            </a:pPr>
            <a:r>
              <a:rPr lang="en-GB" sz="2400" b="1" dirty="0">
                <a:latin typeface="Browallia New" pitchFamily="34" charset="-34"/>
                <a:cs typeface="Browallia New" pitchFamily="34" charset="-34"/>
              </a:rPr>
              <a:t>                                                               </a:t>
            </a:r>
            <a:r>
              <a:rPr lang="en-IN" alt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Sarayapalli</a:t>
            </a:r>
            <a:r>
              <a:rPr lang="en-IN" altLang="en-GB" sz="2400" b="1" dirty="0">
                <a:latin typeface="Browallia New" pitchFamily="34" charset="-34"/>
                <a:cs typeface="Browallia New" pitchFamily="34" charset="-34"/>
              </a:rPr>
              <a:t> sai </a:t>
            </a:r>
            <a:r>
              <a:rPr lang="en-GB" sz="2400" b="1" dirty="0">
                <a:latin typeface="Browallia New" pitchFamily="34" charset="-34"/>
                <a:cs typeface="Browallia New" pitchFamily="34" charset="-34"/>
              </a:rPr>
              <a:t>            </a:t>
            </a:r>
          </a:p>
          <a:p>
            <a:pPr marL="457200" indent="-317500">
              <a:buSzPts val="1400"/>
            </a:pPr>
            <a:r>
              <a:rPr lang="en-GB" sz="2400" b="1" dirty="0">
                <a:latin typeface="Browallia New" pitchFamily="34" charset="-34"/>
                <a:cs typeface="Browallia New" pitchFamily="34" charset="-34"/>
              </a:rPr>
              <a:t>                                                               </a:t>
            </a:r>
            <a:r>
              <a:rPr lang="en-IN" alt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Kandipilli</a:t>
            </a:r>
            <a:r>
              <a:rPr lang="en-IN" alt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Tarun</a:t>
            </a:r>
            <a:r>
              <a:rPr lang="en-IN" altLang="en-GB" sz="2400" b="1" dirty="0">
                <a:latin typeface="Browallia New" pitchFamily="34" charset="-34"/>
                <a:cs typeface="Browallia New" pitchFamily="34" charset="-34"/>
              </a:rPr>
              <a:t> </a:t>
            </a:r>
            <a:r>
              <a:rPr lang="en-IN" altLang="en-GB" sz="2400" b="1" dirty="0" err="1">
                <a:latin typeface="Browallia New" pitchFamily="34" charset="-34"/>
                <a:cs typeface="Browallia New" pitchFamily="34" charset="-34"/>
              </a:rPr>
              <a:t>kumar</a:t>
            </a:r>
            <a:endParaRPr lang="en-GB" sz="2400" b="1" dirty="0">
              <a:latin typeface="Browallia New" pitchFamily="34" charset="-34"/>
              <a:cs typeface="Browallia New" pitchFamily="34" charset="-34"/>
            </a:endParaRPr>
          </a:p>
          <a:p>
            <a:pPr marL="457200" indent="-317500">
              <a:buSzPts val="1400"/>
            </a:pPr>
            <a:r>
              <a:rPr lang="en-GB" sz="2400" b="1" dirty="0">
                <a:latin typeface="Browallia New" pitchFamily="34" charset="-34"/>
                <a:cs typeface="Browallia New" pitchFamily="34" charset="-34"/>
              </a:rPr>
              <a:t>                                </a:t>
            </a:r>
            <a:endParaRPr lang="en-IN" sz="2400" b="1" dirty="0">
              <a:latin typeface="Browallia New" pitchFamily="34" charset="-34"/>
              <a:cs typeface="Browallia New" pitchFamily="34" charset="-34"/>
            </a:endParaRPr>
          </a:p>
          <a:p>
            <a:pPr marL="457200" indent="-317500">
              <a:buSzPts val="1400"/>
            </a:pPr>
            <a:r>
              <a:rPr lang="en-IN" sz="2400" b="1" dirty="0">
                <a:latin typeface="Browallia New" pitchFamily="34" charset="-34"/>
                <a:cs typeface="Browallia New" pitchFamily="34" charset="-34"/>
              </a:rPr>
              <a:t>    </a:t>
            </a:r>
            <a:r>
              <a:rPr lang="en-GB" sz="2400" b="1" dirty="0">
                <a:latin typeface="Browallia New" pitchFamily="34" charset="-34"/>
                <a:cs typeface="Browallia New" pitchFamily="34" charset="-34"/>
              </a:rPr>
              <a:t>Team ID  :</a:t>
            </a:r>
            <a:r>
              <a:rPr lang="en-IN" sz="2400" b="1" dirty="0">
                <a:latin typeface="Browallia New" pitchFamily="34" charset="-34"/>
                <a:cs typeface="Browallia New" pitchFamily="34" charset="-34"/>
              </a:rPr>
              <a:t>  </a:t>
            </a:r>
            <a:r>
              <a:rPr lang="en-GB" sz="2400" b="1" dirty="0">
                <a:latin typeface="Browallia New" pitchFamily="34" charset="-34"/>
                <a:cs typeface="Browallia New" pitchFamily="34" charset="-34"/>
              </a:rPr>
              <a:t>LTVIP2023TMID11237                                       </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IN" altLang="en-US" b="1" dirty="0">
                <a:latin typeface="Book Antiqua" panose="02040602050305030304" pitchFamily="18" charset="0"/>
              </a:rPr>
              <a:t>RESPONSIBILITIES </a:t>
            </a:r>
          </a:p>
        </p:txBody>
      </p:sp>
      <p:sp>
        <p:nvSpPr>
          <p:cNvPr id="7" name="TextBox 6"/>
          <p:cNvSpPr txBox="1"/>
          <p:nvPr/>
        </p:nvSpPr>
        <p:spPr>
          <a:xfrm>
            <a:off x="221216" y="914416"/>
            <a:ext cx="8910084" cy="6001643"/>
          </a:xfrm>
          <a:prstGeom prst="rect">
            <a:avLst/>
          </a:prstGeom>
          <a:noFill/>
          <a:effectLst/>
        </p:spPr>
        <p:txBody>
          <a:bodyPr wrap="square" rtlCol="0">
            <a:spAutoFit/>
          </a:bodyPr>
          <a:lstStyle/>
          <a:p>
            <a:pPr indent="0">
              <a:buFont typeface="Arial" panose="020B0604020202020204" pitchFamily="34" charset="0"/>
              <a:buNone/>
            </a:pPr>
            <a:r>
              <a:rPr lang="en-US" sz="2400" b="1" u="sng" dirty="0">
                <a:latin typeface="MS PGothic" panose="020B0600070205080204" pitchFamily="34" charset="-128"/>
                <a:ea typeface="MS PGothic" panose="020B0600070205080204" pitchFamily="34" charset="-128"/>
              </a:rPr>
              <a:t>Responsibilities</a:t>
            </a:r>
            <a:r>
              <a:rPr lang="en-US" sz="2400" b="1" dirty="0">
                <a:latin typeface="MS PGothic" panose="020B0600070205080204" pitchFamily="34" charset="-128"/>
                <a:ea typeface="MS PGothic" panose="020B0600070205080204" pitchFamily="34" charset="-128"/>
              </a:rPr>
              <a:t>:</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Create a full action plan for our domain's SEO, including:</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Analyze competitor websites for organic traffic insights</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Determine the best keywords to focus on throughout campaign</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Optimize content</a:t>
            </a:r>
          </a:p>
          <a:p>
            <a:pPr indent="0">
              <a:buFont typeface="Arial" panose="020B0604020202020204" pitchFamily="34" charset="0"/>
              <a:buNone/>
            </a:pPr>
            <a:endParaRPr lang="en-IN"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Perform on-page and back-end optimizations for better rankings</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Provide regular updates throughout the process</a:t>
            </a:r>
          </a:p>
          <a:p>
            <a:pPr indent="0">
              <a:buFont typeface="Arial" panose="020B0604020202020204" pitchFamily="34" charset="0"/>
              <a:buNone/>
            </a:pPr>
            <a:endParaRPr lang="en-US" sz="24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r>
              <a:rPr lang="en-US" sz="2400" b="1" dirty="0">
                <a:latin typeface="MS PGothic" panose="020B0600070205080204" pitchFamily="34" charset="-128"/>
                <a:ea typeface="MS PGothic" panose="020B0600070205080204" pitchFamily="34" charset="-128"/>
              </a:rPr>
              <a:t>- On-page Optimization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Keywords Research</a:t>
            </a:r>
          </a:p>
        </p:txBody>
      </p:sp>
      <p:sp>
        <p:nvSpPr>
          <p:cNvPr id="7" name="TextBox 6"/>
          <p:cNvSpPr txBox="1"/>
          <p:nvPr/>
        </p:nvSpPr>
        <p:spPr>
          <a:xfrm>
            <a:off x="233916" y="914400"/>
            <a:ext cx="8910084" cy="5692775"/>
          </a:xfrm>
          <a:prstGeom prst="rect">
            <a:avLst/>
          </a:prstGeom>
          <a:noFill/>
          <a:effectLst/>
        </p:spPr>
        <p:txBody>
          <a:bodyPr wrap="square" rtlCol="0">
            <a:spAutoFit/>
          </a:bodyPr>
          <a:lstStyle/>
          <a:p>
            <a:r>
              <a:rPr lang="en-US" sz="2400" b="1" u="sng" dirty="0">
                <a:solidFill>
                  <a:schemeClr val="accent4">
                    <a:lumMod val="50000"/>
                  </a:schemeClr>
                </a:solidFill>
                <a:latin typeface="MS PGothic" panose="020B0600070205080204" pitchFamily="34" charset="-128"/>
                <a:ea typeface="MS PGothic" panose="020B0600070205080204" pitchFamily="34" charset="-128"/>
              </a:rPr>
              <a:t>OBJECTIVES FOR KEYWORD RESEARCH</a:t>
            </a:r>
            <a:r>
              <a:rPr lang="en-US" sz="2400" b="1" dirty="0">
                <a:solidFill>
                  <a:schemeClr val="accent4">
                    <a:lumMod val="50000"/>
                  </a:schemeClr>
                </a:solidFill>
                <a:latin typeface="MS PGothic" panose="020B0600070205080204" pitchFamily="34" charset="-128"/>
                <a:ea typeface="MS PGothic" panose="020B0600070205080204" pitchFamily="34" charset="-128"/>
              </a:rPr>
              <a:t> :</a:t>
            </a:r>
          </a:p>
          <a:p>
            <a:pPr indent="0">
              <a:buNone/>
            </a:pPr>
            <a:r>
              <a:rPr lang="en-US" sz="2000" b="1" dirty="0">
                <a:latin typeface="MS PGothic" panose="020B0600070205080204" pitchFamily="34" charset="-128"/>
                <a:ea typeface="MS PGothic" panose="020B0600070205080204" pitchFamily="34" charset="-128"/>
              </a:rPr>
              <a:t>ITE TRAFFIC:</a:t>
            </a:r>
          </a:p>
          <a:p>
            <a:pPr indent="0">
              <a:buNone/>
            </a:pPr>
            <a:r>
              <a:rPr lang="en-US" sz="2000" b="1" dirty="0">
                <a:latin typeface="MS PGothic" panose="020B0600070205080204" pitchFamily="34" charset="-128"/>
                <a:ea typeface="MS PGothic" panose="020B0600070205080204" pitchFamily="34" charset="-128"/>
              </a:rPr>
              <a:t>.</a:t>
            </a:r>
            <a:r>
              <a:rPr lang="en-IN" altLang="en-US" sz="2000" b="1" dirty="0">
                <a:latin typeface="MS PGothic" panose="020B0600070205080204" pitchFamily="34" charset="-128"/>
                <a:ea typeface="MS PGothic" panose="020B0600070205080204" pitchFamily="34" charset="-128"/>
              </a:rPr>
              <a:t>1</a:t>
            </a:r>
            <a:r>
              <a:rPr lang="en-US" sz="2000" b="1" dirty="0">
                <a:latin typeface="MS PGothic" panose="020B0600070205080204" pitchFamily="34" charset="-128"/>
                <a:ea typeface="MS PGothic" panose="020B0600070205080204" pitchFamily="34" charset="-128"/>
              </a:rPr>
              <a:t>Preparing Research App Store Keywords </a:t>
            </a:r>
          </a:p>
          <a:p>
            <a:pPr indent="0">
              <a:buNone/>
            </a:pPr>
            <a:endParaRPr lang="en-US" sz="2000" b="1" dirty="0">
              <a:latin typeface="MS PGothic" panose="020B0600070205080204" pitchFamily="34" charset="-128"/>
              <a:ea typeface="MS PGothic" panose="020B0600070205080204" pitchFamily="34" charset="-128"/>
            </a:endParaRPr>
          </a:p>
          <a:p>
            <a:pPr indent="0">
              <a:buNone/>
            </a:pPr>
            <a:r>
              <a:rPr lang="en-US" sz="2000" b="1" dirty="0">
                <a:latin typeface="MS PGothic" panose="020B0600070205080204" pitchFamily="34" charset="-128"/>
                <a:ea typeface="MS PGothic" panose="020B0600070205080204" pitchFamily="34" charset="-128"/>
              </a:rPr>
              <a:t>When you are working on App Store Optimization Services, in order to help you choose the best App Store keywords in Google Play or Apple App Store , it is worth studying this report carefully. This keyword research report about “tech mahindra” will use the data collected by ASOTools for a comprehensive analytic. For example, long tail keyword data: “فيس بوك”, “capital one. 360”, “bit torrent”, “extreme”, “تقویم ۹۹”, “biryani”. </a:t>
            </a:r>
          </a:p>
          <a:p>
            <a:r>
              <a:rPr lang="en-US" sz="2000" b="1" dirty="0">
                <a:latin typeface="MS PGothic" panose="020B0600070205080204" pitchFamily="34" charset="-128"/>
                <a:ea typeface="MS PGothic" panose="020B0600070205080204" pitchFamily="34" charset="-128"/>
              </a:rPr>
              <a:t>  </a:t>
            </a:r>
          </a:p>
          <a:p>
            <a:r>
              <a:rPr lang="en-US" sz="2000" b="1" dirty="0">
                <a:latin typeface="MS PGothic" panose="020B0600070205080204" pitchFamily="34" charset="-128"/>
                <a:ea typeface="MS PGothic" panose="020B0600070205080204" pitchFamily="34" charset="-128"/>
              </a:rPr>
              <a:t>2.Research Keyword “tech mahindra” with Google Play Data</a:t>
            </a:r>
          </a:p>
          <a:p>
            <a:r>
              <a:rPr lang="en-US" sz="2000" b="1" dirty="0">
                <a:latin typeface="MS PGothic" panose="020B0600070205080204" pitchFamily="34" charset="-128"/>
                <a:ea typeface="MS PGothic" panose="020B0600070205080204" pitchFamily="34" charset="-128"/>
              </a:rPr>
              <a:t>Extended Long tail words</a:t>
            </a:r>
          </a:p>
          <a:p>
            <a:endParaRPr lang="en-US" sz="2000" b="1" dirty="0">
              <a:latin typeface="MS PGothic" panose="020B0600070205080204" pitchFamily="34" charset="-128"/>
              <a:ea typeface="MS PGothic" panose="020B0600070205080204" pitchFamily="34" charset="-128"/>
            </a:endParaRPr>
          </a:p>
          <a:p>
            <a:r>
              <a:rPr lang="en-US" sz="2000" b="1" dirty="0">
                <a:latin typeface="MS PGothic" panose="020B0600070205080204" pitchFamily="34" charset="-128"/>
                <a:ea typeface="MS PGothic" panose="020B0600070205080204" pitchFamily="34" charset="-128"/>
              </a:rPr>
              <a:t>Obviously, once the root of the core keyword is determined, you need to expand more long tail words. For example, I have collected the top 5 long tail words related to the keyword tech mahindra from the ASOTools        </a:t>
            </a:r>
          </a:p>
          <a:p>
            <a:r>
              <a:rPr lang="en-US" sz="2000" b="1" dirty="0">
                <a:latin typeface="MS PGothic" panose="020B0600070205080204" pitchFamily="34" charset="-128"/>
                <a:ea typeface="MS PGothic" panose="020B0600070205080204" pitchFamily="34" charset="-128"/>
              </a:rPr>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Keywords Research</a:t>
            </a:r>
          </a:p>
        </p:txBody>
      </p:sp>
      <p:sp>
        <p:nvSpPr>
          <p:cNvPr id="7" name="TextBox 6"/>
          <p:cNvSpPr txBox="1"/>
          <p:nvPr/>
        </p:nvSpPr>
        <p:spPr>
          <a:xfrm>
            <a:off x="0" y="800986"/>
            <a:ext cx="9144000" cy="1154162"/>
          </a:xfrm>
          <a:prstGeom prst="rect">
            <a:avLst/>
          </a:prstGeom>
          <a:noFill/>
          <a:effectLst/>
        </p:spPr>
        <p:txBody>
          <a:bodyPr wrap="square" rtlCol="0">
            <a:spAutoFit/>
          </a:bodyPr>
          <a:lstStyle/>
          <a:p>
            <a:r>
              <a:rPr lang="en-US" sz="2200" b="1" u="sng" dirty="0">
                <a:solidFill>
                  <a:schemeClr val="accent4">
                    <a:lumMod val="50000"/>
                  </a:schemeClr>
                </a:solidFill>
                <a:latin typeface="MS PGothic" panose="020B0600070205080204" pitchFamily="34" charset="-128"/>
                <a:ea typeface="MS PGothic" panose="020B0600070205080204" pitchFamily="34" charset="-128"/>
              </a:rPr>
              <a:t>PROCESS OF CONDUCTING KEYWORD RESEARCH:</a:t>
            </a:r>
          </a:p>
          <a:p>
            <a:endParaRPr lang="en-US" sz="2200" b="1" u="sng" dirty="0">
              <a:solidFill>
                <a:schemeClr val="accent4">
                  <a:lumMod val="50000"/>
                </a:schemeClr>
              </a:solidFill>
              <a:latin typeface="MS PGothic" panose="020B0600070205080204" pitchFamily="34" charset="-128"/>
              <a:ea typeface="MS PGothic" panose="020B0600070205080204" pitchFamily="34" charset="-128"/>
            </a:endParaRPr>
          </a:p>
          <a:p>
            <a:endParaRPr lang="en-US" sz="2500" b="1" dirty="0">
              <a:latin typeface="MS PGothic" panose="020B0600070205080204" pitchFamily="34" charset="-128"/>
              <a:ea typeface="MS PGothic" panose="020B0600070205080204" pitchFamily="34" charset="-128"/>
            </a:endParaRPr>
          </a:p>
        </p:txBody>
      </p:sp>
      <p:sp>
        <p:nvSpPr>
          <p:cNvPr id="4" name="TextBox 3">
            <a:extLst>
              <a:ext uri="{FF2B5EF4-FFF2-40B4-BE49-F238E27FC236}">
                <a16:creationId xmlns:a16="http://schemas.microsoft.com/office/drawing/2014/main" id="{6D791F28-CBC9-D571-21D7-11155C7367B4}"/>
              </a:ext>
            </a:extLst>
          </p:cNvPr>
          <p:cNvSpPr txBox="1"/>
          <p:nvPr/>
        </p:nvSpPr>
        <p:spPr>
          <a:xfrm>
            <a:off x="762000" y="1517459"/>
            <a:ext cx="7467600" cy="4893647"/>
          </a:xfrm>
          <a:prstGeom prst="rect">
            <a:avLst/>
          </a:prstGeom>
          <a:noFill/>
        </p:spPr>
        <p:txBody>
          <a:bodyPr wrap="square">
            <a:spAutoFit/>
          </a:bodyPr>
          <a:lstStyle/>
          <a:p>
            <a:r>
              <a:rPr lang="en-US" sz="2400" dirty="0"/>
              <a:t>As of my last knowledge update in September 2021, I don't have specific information about Tech Mahindra's research projects related to keyboards or any recent developments in this area. Tech Mahindra is a large IT services and consulting company, and their research efforts can span a wide range of technology areas. </a:t>
            </a:r>
          </a:p>
          <a:p>
            <a:endParaRPr lang="en-US" sz="2400" dirty="0"/>
          </a:p>
          <a:p>
            <a:r>
              <a:rPr lang="en-US" sz="2400" dirty="0"/>
              <a:t>If you are looking for information about their keyboard-related research, I recommend visiting their official website, checking their research publications, or reaching out to their research and development department directly. They may have released new information or research findings since my last update.</a:t>
            </a:r>
            <a:endParaRPr lang="en-IN"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Keywords Research</a:t>
            </a:r>
          </a:p>
        </p:txBody>
      </p:sp>
      <p:sp>
        <p:nvSpPr>
          <p:cNvPr id="7" name="TextBox 6"/>
          <p:cNvSpPr txBox="1"/>
          <p:nvPr/>
        </p:nvSpPr>
        <p:spPr>
          <a:xfrm>
            <a:off x="0" y="800986"/>
            <a:ext cx="9144000" cy="5386090"/>
          </a:xfrm>
          <a:prstGeom prst="rect">
            <a:avLst/>
          </a:prstGeom>
          <a:noFill/>
          <a:effectLst/>
        </p:spPr>
        <p:txBody>
          <a:bodyPr wrap="square" rtlCol="0">
            <a:spAutoFit/>
          </a:bodyPr>
          <a:lstStyle/>
          <a:p>
            <a:r>
              <a:rPr lang="en-US" sz="2200" b="1" u="sng" dirty="0">
                <a:solidFill>
                  <a:schemeClr val="accent4">
                    <a:lumMod val="50000"/>
                  </a:schemeClr>
                </a:solidFill>
                <a:latin typeface="MS PGothic" panose="020B0600070205080204" pitchFamily="34" charset="-128"/>
                <a:ea typeface="MS PGothic" panose="020B0600070205080204" pitchFamily="34" charset="-128"/>
              </a:rPr>
              <a:t>PROCESS OF CONDUCTING KEYWORD RESEARCH:</a:t>
            </a:r>
          </a:p>
          <a:p>
            <a:endParaRPr lang="en-US" sz="2200" b="1" u="sng" dirty="0">
              <a:solidFill>
                <a:schemeClr val="accent4">
                  <a:lumMod val="50000"/>
                </a:schemeClr>
              </a:solidFill>
              <a:latin typeface="MS PGothic" panose="020B0600070205080204" pitchFamily="34" charset="-128"/>
              <a:ea typeface="MS PGothic" panose="020B0600070205080204" pitchFamily="34" charset="-128"/>
            </a:endParaRPr>
          </a:p>
          <a:p>
            <a:r>
              <a:rPr lang="en-US" sz="2500" b="1" dirty="0">
                <a:latin typeface="MS PGothic" panose="020B0600070205080204" pitchFamily="34" charset="-128"/>
                <a:ea typeface="MS PGothic" panose="020B0600070205080204" pitchFamily="34" charset="-128"/>
              </a:rPr>
              <a:t>3. </a:t>
            </a:r>
            <a:r>
              <a:rPr lang="en-US" sz="2500" b="1" dirty="0">
                <a:solidFill>
                  <a:schemeClr val="accent4">
                    <a:lumMod val="50000"/>
                  </a:schemeClr>
                </a:solidFill>
                <a:latin typeface="MS PGothic" panose="020B0600070205080204" pitchFamily="34" charset="-128"/>
                <a:ea typeface="MS PGothic" panose="020B0600070205080204" pitchFamily="34" charset="-128"/>
              </a:rPr>
              <a:t>Shifting search trends </a:t>
            </a:r>
            <a:r>
              <a:rPr lang="en-US" sz="2500" b="1" dirty="0">
                <a:latin typeface="MS PGothic" panose="020B0600070205080204" pitchFamily="34" charset="-128"/>
                <a:ea typeface="MS PGothic" panose="020B0600070205080204" pitchFamily="34" charset="-128"/>
              </a:rPr>
              <a:t>: </a:t>
            </a:r>
          </a:p>
          <a:p>
            <a:endParaRPr lang="en-US" sz="2500" b="1" dirty="0">
              <a:latin typeface="MS PGothic" panose="020B0600070205080204" pitchFamily="34" charset="-128"/>
              <a:ea typeface="MS PGothic" panose="020B0600070205080204" pitchFamily="34" charset="-128"/>
            </a:endParaRPr>
          </a:p>
          <a:p>
            <a:r>
              <a:rPr lang="en-US" sz="2500" b="1" dirty="0">
                <a:latin typeface="MS PGothic" panose="020B0600070205080204" pitchFamily="34" charset="-128"/>
                <a:ea typeface="MS PGothic" panose="020B0600070205080204" pitchFamily="34" charset="-128"/>
              </a:rPr>
              <a:t>          Search trends and user behavior change over. Staying up-to-date with the latest trends and adjusting your keyword strategy accordingly is crucial</a:t>
            </a:r>
          </a:p>
          <a:p>
            <a:endParaRPr lang="en-US" sz="2500" b="1" dirty="0">
              <a:latin typeface="MS PGothic" panose="020B0600070205080204" pitchFamily="34" charset="-128"/>
              <a:ea typeface="MS PGothic" panose="020B0600070205080204" pitchFamily="34" charset="-128"/>
            </a:endParaRPr>
          </a:p>
          <a:p>
            <a:r>
              <a:rPr lang="en-US" sz="2500" b="1" dirty="0">
                <a:latin typeface="MS PGothic" panose="020B0600070205080204" pitchFamily="34" charset="-128"/>
                <a:ea typeface="MS PGothic" panose="020B0600070205080204" pitchFamily="34" charset="-128"/>
              </a:rPr>
              <a:t>4. </a:t>
            </a:r>
            <a:r>
              <a:rPr lang="en-US" sz="2500" b="1" dirty="0">
                <a:solidFill>
                  <a:schemeClr val="accent4">
                    <a:lumMod val="50000"/>
                  </a:schemeClr>
                </a:solidFill>
                <a:latin typeface="MS PGothic" panose="020B0600070205080204" pitchFamily="34" charset="-128"/>
                <a:ea typeface="MS PGothic" panose="020B0600070205080204" pitchFamily="34" charset="-128"/>
              </a:rPr>
              <a:t>Lack of user intent understanding </a:t>
            </a:r>
            <a:r>
              <a:rPr lang="en-US" sz="2500" b="1" dirty="0">
                <a:latin typeface="MS PGothic" panose="020B0600070205080204" pitchFamily="34" charset="-128"/>
                <a:ea typeface="MS PGothic" panose="020B0600070205080204" pitchFamily="34" charset="-128"/>
              </a:rPr>
              <a:t>: </a:t>
            </a:r>
          </a:p>
          <a:p>
            <a:endParaRPr lang="en-US" sz="2500" b="1" dirty="0">
              <a:latin typeface="MS PGothic" panose="020B0600070205080204" pitchFamily="34" charset="-128"/>
              <a:ea typeface="MS PGothic" panose="020B0600070205080204" pitchFamily="34" charset="-128"/>
            </a:endParaRPr>
          </a:p>
          <a:p>
            <a:r>
              <a:rPr lang="en-US" sz="2500" b="1" dirty="0">
                <a:latin typeface="MS PGothic" panose="020B0600070205080204" pitchFamily="34" charset="-128"/>
                <a:ea typeface="MS PGothic" panose="020B0600070205080204" pitchFamily="34" charset="-128"/>
              </a:rPr>
              <a:t>                Merely identifying keywords without considering user intent can lead to suboptimal results. It's important to understand the intent behind a keyword search to provide the most relevant content and capture the right audience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76200"/>
            <a:ext cx="7886700" cy="1325563"/>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Keywords Research</a:t>
            </a:r>
          </a:p>
        </p:txBody>
      </p:sp>
      <p:pic>
        <p:nvPicPr>
          <p:cNvPr id="8" name="Content Placeholder 7" descr="MHNNHNHNHHNHNN"/>
          <p:cNvPicPr>
            <a:picLocks noGrp="1" noChangeAspect="1"/>
          </p:cNvPicPr>
          <p:nvPr>
            <p:ph idx="1"/>
          </p:nvPr>
        </p:nvPicPr>
        <p:blipFill>
          <a:blip r:embed="rId2"/>
          <a:stretch>
            <a:fillRect/>
          </a:stretch>
        </p:blipFill>
        <p:spPr>
          <a:xfrm>
            <a:off x="449262" y="1265874"/>
            <a:ext cx="8245475" cy="551592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Keywords Ideas</a:t>
            </a:r>
          </a:p>
        </p:txBody>
      </p:sp>
      <p:pic>
        <p:nvPicPr>
          <p:cNvPr id="3" name="Picture 2" descr="C:\Users\hari2\OneDrive\Desktop\IOIOIOI.jpegIOIOIOI"/>
          <p:cNvPicPr>
            <a:picLocks noChangeAspect="1"/>
          </p:cNvPicPr>
          <p:nvPr/>
        </p:nvPicPr>
        <p:blipFill>
          <a:blip r:embed="rId2"/>
          <a:srcRect/>
          <a:stretch>
            <a:fillRect/>
          </a:stretch>
        </p:blipFill>
        <p:spPr>
          <a:xfrm>
            <a:off x="2544762" y="914400"/>
            <a:ext cx="4054475" cy="572877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Content Ideas </a:t>
            </a:r>
          </a:p>
        </p:txBody>
      </p:sp>
      <p:sp>
        <p:nvSpPr>
          <p:cNvPr id="7" name="TextBox 6"/>
          <p:cNvSpPr txBox="1"/>
          <p:nvPr/>
        </p:nvSpPr>
        <p:spPr>
          <a:xfrm>
            <a:off x="-12405" y="685800"/>
            <a:ext cx="9131595" cy="5909310"/>
          </a:xfrm>
          <a:prstGeom prst="rect">
            <a:avLst/>
          </a:prstGeom>
          <a:noFill/>
          <a:effectLst/>
        </p:spPr>
        <p:txBody>
          <a:bodyPr wrap="square" rtlCol="0">
            <a:spAutoFit/>
          </a:bodyPr>
          <a:lstStyle/>
          <a:p>
            <a:r>
              <a:rPr lang="en-IN" altLang="en-US" sz="3300" b="1" dirty="0">
                <a:solidFill>
                  <a:schemeClr val="tx1"/>
                </a:solidFill>
                <a:latin typeface="MS PGothic" panose="020B0600070205080204" pitchFamily="34" charset="-128"/>
                <a:ea typeface="MS PGothic" panose="020B0600070205080204" pitchFamily="34" charset="-128"/>
              </a:rPr>
              <a:t>MARKETING STRATEGIES </a:t>
            </a:r>
          </a:p>
          <a:p>
            <a:endParaRPr lang="en-IN" altLang="en-US" sz="3300" b="1" dirty="0">
              <a:solidFill>
                <a:schemeClr val="accent4">
                  <a:lumMod val="50000"/>
                </a:schemeClr>
              </a:solidFill>
              <a:latin typeface="MS PGothic" panose="020B0600070205080204" pitchFamily="34" charset="-128"/>
              <a:ea typeface="MS PGothic" panose="020B0600070205080204" pitchFamily="34" charset="-128"/>
            </a:endParaRPr>
          </a:p>
          <a:p>
            <a:r>
              <a:rPr lang="en-IN" altLang="en-US" sz="2400" b="1" dirty="0">
                <a:solidFill>
                  <a:schemeClr val="accent4">
                    <a:lumMod val="50000"/>
                  </a:schemeClr>
                </a:solidFill>
                <a:latin typeface="MS PGothic" panose="020B0600070205080204" pitchFamily="34" charset="-128"/>
                <a:ea typeface="MS PGothic" panose="020B0600070205080204" pitchFamily="34" charset="-128"/>
              </a:rPr>
              <a:t>T</a:t>
            </a:r>
            <a:r>
              <a:rPr lang="en-US" sz="2400" b="1" dirty="0">
                <a:solidFill>
                  <a:schemeClr val="accent4">
                    <a:lumMod val="50000"/>
                  </a:schemeClr>
                </a:solidFill>
                <a:latin typeface="MS PGothic" panose="020B0600070205080204" pitchFamily="34" charset="-128"/>
                <a:ea typeface="MS PGothic" panose="020B0600070205080204" pitchFamily="34" charset="-128"/>
              </a:rPr>
              <a:t>ech Strategy: Fully integrated Digital Marketing Technology (DMT) stack, with access to Unified Customer profile across all the touch-points to deliver Next Best Experience at scale and drive data-driven marketing automation.</a:t>
            </a:r>
          </a:p>
          <a:p>
            <a:endParaRPr lang="en-US" sz="2400" b="1" dirty="0">
              <a:solidFill>
                <a:schemeClr val="accent4">
                  <a:lumMod val="50000"/>
                </a:schemeClr>
              </a:solidFill>
              <a:latin typeface="MS PGothic" panose="020B0600070205080204" pitchFamily="34" charset="-128"/>
              <a:ea typeface="MS PGothic" panose="020B0600070205080204" pitchFamily="34" charset="-128"/>
            </a:endParaRPr>
          </a:p>
          <a:p>
            <a:r>
              <a:rPr lang="en-US" sz="2400" b="1" dirty="0">
                <a:solidFill>
                  <a:schemeClr val="accent4">
                    <a:lumMod val="50000"/>
                  </a:schemeClr>
                </a:solidFill>
                <a:latin typeface="MS PGothic" panose="020B0600070205080204" pitchFamily="34" charset="-128"/>
                <a:ea typeface="MS PGothic" panose="020B0600070205080204" pitchFamily="34" charset="-128"/>
              </a:rPr>
              <a:t>Business Goals: Improve the overall customer experience across all the digital channels in compliance with legal regulations. Eventually, improve revenues from the digital channels and optimize marketing efforts</a:t>
            </a:r>
          </a:p>
          <a:p>
            <a:endParaRPr lang="en-US" sz="2400" b="1" dirty="0">
              <a:solidFill>
                <a:schemeClr val="accent4">
                  <a:lumMod val="50000"/>
                </a:schemeClr>
              </a:solidFill>
              <a:latin typeface="MS PGothic" panose="020B0600070205080204" pitchFamily="34" charset="-128"/>
              <a:ea typeface="MS PGothic" panose="020B0600070205080204" pitchFamily="34" charset="-128"/>
            </a:endParaRPr>
          </a:p>
          <a:p>
            <a:r>
              <a:rPr lang="en-US" sz="2400" b="1" dirty="0">
                <a:solidFill>
                  <a:schemeClr val="accent4">
                    <a:lumMod val="50000"/>
                  </a:schemeClr>
                </a:solidFill>
                <a:latin typeface="MS PGothic" panose="020B0600070205080204" pitchFamily="34" charset="-128"/>
                <a:ea typeface="MS PGothic" panose="020B0600070205080204" pitchFamily="34" charset="-128"/>
              </a:rPr>
              <a:t>Optimization Areas: Reduce Time to Marketing, Delivery right content at the right time and channel, adopt agile way of working while automating the operations.</a:t>
            </a:r>
            <a:endParaRPr lang="en-US" sz="2400" b="1" dirty="0">
              <a:solidFill>
                <a:schemeClr val="tx1">
                  <a:lumMod val="95000"/>
                  <a:lumOff val="5000"/>
                </a:schemeClr>
              </a:solidFill>
              <a:latin typeface="MS PGothic" panose="020B0600070205080204" pitchFamily="34" charset="-128"/>
              <a:ea typeface="MS PGothic" panose="020B0600070205080204" pitchFamily="34" charset="-12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Content Ideas </a:t>
            </a:r>
          </a:p>
        </p:txBody>
      </p:sp>
      <p:pic>
        <p:nvPicPr>
          <p:cNvPr id="100" name="Content Placeholder 99" descr="C:\Users\hari2\OneDrive\Desktop\POPOPOPO.jpegPOPOPOPO"/>
          <p:cNvPicPr>
            <a:picLocks noGrp="1"/>
          </p:cNvPicPr>
          <p:nvPr>
            <p:ph idx="1"/>
          </p:nvPr>
        </p:nvPicPr>
        <p:blipFill>
          <a:blip r:embed="rId2"/>
          <a:srcRect/>
          <a:stretch>
            <a:fillRect/>
          </a:stretch>
        </p:blipFill>
        <p:spPr>
          <a:xfrm>
            <a:off x="2334260" y="1825625"/>
            <a:ext cx="4475480" cy="4351655"/>
          </a:xfrm>
          <a:prstGeom prst="rect">
            <a:avLst/>
          </a:prstGeom>
          <a:noFill/>
          <a:ln w="9525">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Marketing Strategy</a:t>
            </a:r>
          </a:p>
        </p:txBody>
      </p:sp>
      <p:sp>
        <p:nvSpPr>
          <p:cNvPr id="7" name="TextBox 6"/>
          <p:cNvSpPr txBox="1"/>
          <p:nvPr/>
        </p:nvSpPr>
        <p:spPr>
          <a:xfrm>
            <a:off x="88605" y="533400"/>
            <a:ext cx="9055395" cy="6201698"/>
          </a:xfrm>
          <a:prstGeom prst="rect">
            <a:avLst/>
          </a:prstGeom>
          <a:noFill/>
          <a:effectLst/>
        </p:spPr>
        <p:txBody>
          <a:bodyPr wrap="square" rtlCol="0">
            <a:spAutoFit/>
          </a:bodyPr>
          <a:lstStyle/>
          <a:p>
            <a:r>
              <a:rPr lang="en-US" sz="3300" b="1" u="sng" dirty="0">
                <a:solidFill>
                  <a:schemeClr val="accent4">
                    <a:lumMod val="50000"/>
                  </a:schemeClr>
                </a:solidFill>
                <a:latin typeface="MS PGothic" panose="020B0600070205080204" pitchFamily="34" charset="-128"/>
                <a:ea typeface="MS PGothic" panose="020B0600070205080204" pitchFamily="34" charset="-128"/>
              </a:rPr>
              <a:t>Hero MotoCorp Marketing Strategies</a:t>
            </a:r>
            <a:r>
              <a:rPr lang="en-US" sz="3300" b="1" dirty="0">
                <a:solidFill>
                  <a:schemeClr val="accent4">
                    <a:lumMod val="50000"/>
                  </a:schemeClr>
                </a:solidFill>
                <a:latin typeface="MS PGothic" panose="020B0600070205080204" pitchFamily="34" charset="-128"/>
                <a:ea typeface="MS PGothic" panose="020B0600070205080204" pitchFamily="34" charset="-128"/>
              </a:rPr>
              <a:t> :</a:t>
            </a:r>
            <a:endParaRPr lang="en-US" sz="28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28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800" b="1" u="sng" dirty="0">
                <a:solidFill>
                  <a:schemeClr val="accent4">
                    <a:lumMod val="50000"/>
                  </a:schemeClr>
                </a:solidFill>
                <a:latin typeface="MS PGothic" panose="020B0600070205080204" pitchFamily="34" charset="-128"/>
                <a:ea typeface="MS PGothic" panose="020B0600070205080204" pitchFamily="34" charset="-128"/>
              </a:rPr>
              <a:t>Use of Influencers</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dirty="0">
                <a:latin typeface="MS PGothic" panose="020B0600070205080204" pitchFamily="34" charset="-128"/>
                <a:ea typeface="MS PGothic" panose="020B0600070205080204" pitchFamily="34" charset="-128"/>
              </a:rPr>
              <a:t>: </a:t>
            </a:r>
          </a:p>
          <a:p>
            <a:r>
              <a:rPr lang="en-US" sz="2800" b="1" dirty="0">
                <a:latin typeface="MS PGothic" panose="020B0600070205080204" pitchFamily="34" charset="-128"/>
                <a:ea typeface="MS PGothic" panose="020B0600070205080204" pitchFamily="34" charset="-128"/>
              </a:rPr>
              <a:t>       Hero MotoCorp partners with influencers to promote their products on social media. This helps to reach a wider audience and generate excitement for their brand.</a:t>
            </a:r>
          </a:p>
          <a:p>
            <a:endParaRPr lang="en-US" sz="2800" b="1" dirty="0">
              <a:latin typeface="MS PGothic" panose="020B0600070205080204" pitchFamily="34" charset="-128"/>
              <a:ea typeface="MS PGothic" panose="020B0600070205080204" pitchFamily="34" charset="-128"/>
            </a:endParaRPr>
          </a:p>
          <a:p>
            <a:r>
              <a:rPr lang="en-US" sz="2800" b="1" u="sng" dirty="0">
                <a:latin typeface="MS PGothic" panose="020B0600070205080204" pitchFamily="34" charset="-128"/>
                <a:ea typeface="MS PGothic" panose="020B0600070205080204" pitchFamily="34" charset="-128"/>
              </a:rPr>
              <a:t>For example</a:t>
            </a:r>
            <a:r>
              <a:rPr lang="en-US" sz="2800" b="1" dirty="0">
                <a:latin typeface="MS PGothic" panose="020B0600070205080204" pitchFamily="34" charset="-128"/>
                <a:ea typeface="MS PGothic" panose="020B0600070205080204" pitchFamily="34" charset="-128"/>
              </a:rPr>
              <a:t> : </a:t>
            </a:r>
          </a:p>
          <a:p>
            <a:r>
              <a:rPr lang="en-US" sz="2800" b="1" dirty="0">
                <a:latin typeface="MS PGothic" panose="020B0600070205080204" pitchFamily="34" charset="-128"/>
                <a:ea typeface="MS PGothic" panose="020B0600070205080204" pitchFamily="34" charset="-128"/>
              </a:rPr>
              <a:t>    </a:t>
            </a:r>
          </a:p>
          <a:p>
            <a:r>
              <a:rPr lang="en-US" sz="2800" b="1" dirty="0">
                <a:latin typeface="MS PGothic" panose="020B0600070205080204" pitchFamily="34" charset="-128"/>
                <a:ea typeface="MS PGothic" panose="020B0600070205080204" pitchFamily="34" charset="-128"/>
              </a:rPr>
              <a:t>        On Instagram, Hero MotoCorp has partners with a number of Indian celebrities and social media influencers to promote their motorcycles. For example, they have teamed with bike with girl, an Instagram influencer with a massive following of 1.2 million people.</a:t>
            </a:r>
            <a:endParaRPr lang="en-US" sz="2500" b="1" dirty="0">
              <a:latin typeface="MS PGothic" panose="020B0600070205080204" pitchFamily="34" charset="-128"/>
              <a:ea typeface="MS PGothic" panose="020B0600070205080204" pitchFamily="34" charset="-128"/>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Marketing Strategy</a:t>
            </a:r>
          </a:p>
        </p:txBody>
      </p:sp>
      <p:sp>
        <p:nvSpPr>
          <p:cNvPr id="7" name="TextBox 6"/>
          <p:cNvSpPr txBox="1"/>
          <p:nvPr/>
        </p:nvSpPr>
        <p:spPr>
          <a:xfrm>
            <a:off x="88605" y="685800"/>
            <a:ext cx="9055395" cy="5770811"/>
          </a:xfrm>
          <a:prstGeom prst="rect">
            <a:avLst/>
          </a:prstGeom>
          <a:noFill/>
          <a:effectLst/>
        </p:spPr>
        <p:txBody>
          <a:bodyPr wrap="square" rtlCol="0">
            <a:spAutoFit/>
          </a:bodyPr>
          <a:lstStyle/>
          <a:p>
            <a:r>
              <a:rPr lang="en-US" sz="3300" b="1" u="sng" dirty="0">
                <a:solidFill>
                  <a:schemeClr val="accent4">
                    <a:lumMod val="50000"/>
                  </a:schemeClr>
                </a:solidFill>
                <a:latin typeface="MS PGothic" panose="020B0600070205080204" pitchFamily="34" charset="-128"/>
                <a:ea typeface="MS PGothic" panose="020B0600070205080204" pitchFamily="34" charset="-128"/>
              </a:rPr>
              <a:t>Hero MotoCorp Marketing Strategies</a:t>
            </a:r>
            <a:r>
              <a:rPr lang="en-US" sz="3300" b="1" dirty="0">
                <a:solidFill>
                  <a:schemeClr val="accent4">
                    <a:lumMod val="50000"/>
                  </a:schemeClr>
                </a:solidFill>
                <a:latin typeface="MS PGothic" panose="020B0600070205080204" pitchFamily="34" charset="-128"/>
                <a:ea typeface="MS PGothic" panose="020B0600070205080204" pitchFamily="34" charset="-128"/>
              </a:rPr>
              <a:t> :</a:t>
            </a:r>
            <a:endParaRPr lang="en-US" sz="28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2800" b="1" dirty="0">
              <a:latin typeface="MS PGothic" panose="020B0600070205080204" pitchFamily="34" charset="-128"/>
              <a:ea typeface="MS PGothic" panose="020B0600070205080204" pitchFamily="34" charset="-128"/>
            </a:endParaRPr>
          </a:p>
          <a:p>
            <a:r>
              <a:rPr lang="en-US" sz="2800" b="1" dirty="0">
                <a:latin typeface="MS PGothic" panose="020B0600070205080204" pitchFamily="34" charset="-128"/>
                <a:ea typeface="MS PGothic" panose="020B0600070205080204" pitchFamily="34" charset="-128"/>
              </a:rPr>
              <a:t>3.</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Paid</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Advertising</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Or</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Native</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Advertising</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p>
          <a:p>
            <a:endParaRPr lang="en-US" sz="2800" b="1" u="sng" dirty="0">
              <a:solidFill>
                <a:schemeClr val="accent4">
                  <a:lumMod val="50000"/>
                </a:schemeClr>
              </a:solidFill>
              <a:latin typeface="MS PGothic" panose="020B0600070205080204" pitchFamily="34" charset="-128"/>
              <a:ea typeface="MS PGothic" panose="020B0600070205080204" pitchFamily="34" charset="-128"/>
            </a:endParaRPr>
          </a:p>
          <a:p>
            <a:r>
              <a:rPr lang="en-US" sz="2800" b="1" dirty="0">
                <a:latin typeface="MS PGothic" panose="020B0600070205080204" pitchFamily="34" charset="-128"/>
                <a:ea typeface="MS PGothic" panose="020B0600070205080204" pitchFamily="34" charset="-128"/>
              </a:rPr>
              <a:t>Native Advertising is a Type of Advertising that is Designed to Blend in with the surrounding content.</a:t>
            </a:r>
          </a:p>
          <a:p>
            <a:endParaRPr lang="en-US" sz="2800" b="1" dirty="0">
              <a:latin typeface="MS PGothic" panose="020B0600070205080204" pitchFamily="34" charset="-128"/>
              <a:ea typeface="MS PGothic" panose="020B0600070205080204" pitchFamily="34" charset="-128"/>
            </a:endParaRPr>
          </a:p>
          <a:p>
            <a:r>
              <a:rPr lang="en-US" sz="2800" b="1" u="sng" dirty="0">
                <a:solidFill>
                  <a:schemeClr val="accent4">
                    <a:lumMod val="50000"/>
                  </a:schemeClr>
                </a:solidFill>
                <a:latin typeface="MS PGothic" panose="020B0600070205080204" pitchFamily="34" charset="-128"/>
                <a:ea typeface="MS PGothic" panose="020B0600070205080204" pitchFamily="34" charset="-128"/>
              </a:rPr>
              <a:t>Campaign</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dirty="0">
                <a:latin typeface="MS PGothic" panose="020B0600070205080204" pitchFamily="34" charset="-128"/>
                <a:ea typeface="MS PGothic" panose="020B0600070205080204" pitchFamily="34" charset="-128"/>
              </a:rPr>
              <a:t>: </a:t>
            </a:r>
          </a:p>
          <a:p>
            <a:r>
              <a:rPr lang="en-US" sz="2800" b="1" dirty="0">
                <a:latin typeface="MS PGothic" panose="020B0600070205080204" pitchFamily="34" charset="-128"/>
                <a:ea typeface="MS PGothic" panose="020B0600070205080204" pitchFamily="34" charset="-128"/>
              </a:rPr>
              <a:t>Hero MotoCorp partnered with the Indian news website NDTV to create a native advertising campaign for its Hero Xtreme 160R motorcycle. The campaign featured a series of articles and videos about the motorcycle, which were published on NDTV’s website and social media pages. </a:t>
            </a:r>
            <a:endParaRPr lang="en-US" sz="2500" b="1" dirty="0">
              <a:latin typeface="MS PGothic" panose="020B0600070205080204" pitchFamily="34" charset="-128"/>
              <a:ea typeface="MS PGothic" panose="020B0600070205080204" pitchFamily="34" charset="-128"/>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8" name="Google Shape;68;p15"/>
          <p:cNvSpPr txBox="1"/>
          <p:nvPr/>
        </p:nvSpPr>
        <p:spPr>
          <a:xfrm>
            <a:off x="457200" y="1143000"/>
            <a:ext cx="8449733" cy="5844540"/>
          </a:xfrm>
          <a:prstGeom prst="rect">
            <a:avLst/>
          </a:prstGeom>
          <a:noFill/>
          <a:ln>
            <a:noFill/>
          </a:ln>
        </p:spPr>
        <p:txBody>
          <a:bodyPr spcFirstLastPara="1" wrap="square" lIns="91425" tIns="91425" rIns="91425" bIns="91425" anchor="t" anchorCtr="0">
            <a:spAutoFit/>
          </a:bodyPr>
          <a:lstStyle/>
          <a:p>
            <a:pPr marL="457200" indent="-317500">
              <a:buSzPts val="1400"/>
              <a:buFont typeface="Wingdings" panose="05000000000000000000" pitchFamily="2" charset="2"/>
              <a:buChar char="v"/>
            </a:pPr>
            <a:r>
              <a:rPr lang="en-GB" b="1" dirty="0"/>
              <a:t>Company / Topic for project:  </a:t>
            </a:r>
            <a:r>
              <a:rPr lang="en-IN" altLang="en-GB" b="1" dirty="0"/>
              <a:t>TECH MAHINDRA </a:t>
            </a:r>
            <a:r>
              <a:rPr lang="en-GB" b="1" dirty="0"/>
              <a:t>LTD</a:t>
            </a:r>
          </a:p>
          <a:p>
            <a:pPr marL="457200" indent="-317500">
              <a:buSzPts val="1400"/>
              <a:buFont typeface="Arial" panose="020B0604020202020204" pitchFamily="34" charset="0"/>
              <a:buChar char="•"/>
            </a:pPr>
            <a:endParaRPr lang="en-GB" b="1" dirty="0"/>
          </a:p>
          <a:p>
            <a:pPr marL="457200" indent="-317500">
              <a:buSzPts val="1400"/>
            </a:pPr>
            <a:endParaRPr lang="en-GB" b="1" dirty="0"/>
          </a:p>
          <a:p>
            <a:pPr marL="457200" indent="-317500">
              <a:buSzPts val="1400"/>
              <a:buFont typeface="Wingdings" panose="05000000000000000000" pitchFamily="2" charset="2"/>
              <a:buChar char="v"/>
            </a:pPr>
            <a:r>
              <a:rPr lang="en-GB" b="1" dirty="0"/>
              <a:t>Research Brand Identity: </a:t>
            </a:r>
          </a:p>
          <a:p>
            <a:endParaRPr lang="en-GB" b="1" dirty="0"/>
          </a:p>
          <a:p>
            <a:endParaRPr lang="en-GB" b="1" dirty="0">
              <a:latin typeface="Baskerville Old Face" panose="02020602080505020303" pitchFamily="18" charset="0"/>
              <a:cs typeface="Browallia New" pitchFamily="34" charset="-34"/>
            </a:endParaRPr>
          </a:p>
          <a:p>
            <a:r>
              <a:rPr lang="en-IN" altLang="en-GB" b="1" dirty="0">
                <a:latin typeface="Baskerville Old Face" panose="02020602080505020303" pitchFamily="18" charset="0"/>
                <a:cs typeface="Browallia New" pitchFamily="34" charset="-34"/>
              </a:rPr>
              <a:t>  </a:t>
            </a:r>
            <a:r>
              <a:rPr lang="en-GB" b="1" dirty="0">
                <a:latin typeface="Baskerville Old Face" panose="02020602080505020303" pitchFamily="18" charset="0"/>
                <a:cs typeface="Browallia New" pitchFamily="34" charset="-34"/>
              </a:rPr>
              <a:t>Brand</a:t>
            </a:r>
            <a:r>
              <a:rPr lang="en-GB" b="1" dirty="0">
                <a:latin typeface="Browallia New" pitchFamily="34" charset="-34"/>
                <a:cs typeface="Browallia New" pitchFamily="34" charset="-34"/>
              </a:rPr>
              <a:t> </a:t>
            </a:r>
            <a:r>
              <a:rPr lang="en-GB" b="1" dirty="0">
                <a:latin typeface="Baskerville Old Face" panose="02020602080505020303" pitchFamily="18" charset="0"/>
                <a:cs typeface="Browallia New" pitchFamily="34" charset="-34"/>
              </a:rPr>
              <a:t>logo:</a:t>
            </a:r>
            <a:r>
              <a:rPr lang="en-IN" altLang="en-GB" b="1" dirty="0">
                <a:latin typeface="Baskerville Old Face" panose="02020602080505020303" pitchFamily="18" charset="0"/>
                <a:cs typeface="Browallia New" pitchFamily="34" charset="-34"/>
              </a:rPr>
              <a:t>     </a:t>
            </a:r>
          </a:p>
          <a:p>
            <a:endParaRPr lang="en-GB" b="1" dirty="0">
              <a:latin typeface="Browallia New" pitchFamily="34" charset="-34"/>
              <a:cs typeface="Browallia New" pitchFamily="34" charset="-34"/>
            </a:endParaRPr>
          </a:p>
          <a:p>
            <a:endParaRPr lang="en-GB" b="1" dirty="0">
              <a:latin typeface="Browallia New" pitchFamily="34" charset="-34"/>
              <a:cs typeface="Browallia New" pitchFamily="34" charset="-34"/>
            </a:endParaRPr>
          </a:p>
          <a:p>
            <a:endParaRPr lang="en-GB" b="1" dirty="0">
              <a:latin typeface="Browallia New" pitchFamily="34" charset="-34"/>
              <a:cs typeface="Browallia New" pitchFamily="34" charset="-34"/>
            </a:endParaRPr>
          </a:p>
          <a:p>
            <a:r>
              <a:rPr lang="en-GB" b="1" dirty="0">
                <a:latin typeface="Baskerville Old Face" panose="02020602080505020303" pitchFamily="18" charset="0"/>
                <a:cs typeface="Browallia New" pitchFamily="34" charset="-34"/>
              </a:rPr>
              <a:t>Brand colours</a:t>
            </a:r>
            <a:r>
              <a:rPr lang="en-GB" b="1" dirty="0">
                <a:latin typeface="Browallia New" pitchFamily="34" charset="-34"/>
                <a:cs typeface="Browallia New" pitchFamily="34" charset="-34"/>
              </a:rPr>
              <a:t>  </a:t>
            </a:r>
            <a:r>
              <a:rPr lang="en-GB" b="1" dirty="0">
                <a:latin typeface="Baskerville Old Face" panose="02020602080505020303" pitchFamily="18" charset="0"/>
                <a:cs typeface="Browallia New" pitchFamily="34" charset="-34"/>
              </a:rPr>
              <a:t>:</a:t>
            </a:r>
            <a:r>
              <a:rPr lang="en-GB" b="1" dirty="0">
                <a:latin typeface="Browallia New" pitchFamily="34" charset="-34"/>
                <a:cs typeface="Browallia New" pitchFamily="34" charset="-34"/>
              </a:rPr>
              <a:t>  </a:t>
            </a:r>
            <a:r>
              <a:rPr lang="en-GB" sz="2400" b="1" dirty="0">
                <a:latin typeface="Browallia New" pitchFamily="34" charset="-34"/>
                <a:cs typeface="Browallia New" pitchFamily="34" charset="-34"/>
              </a:rPr>
              <a:t>Red and Black</a:t>
            </a:r>
          </a:p>
          <a:p>
            <a:endParaRPr lang="en-GB" b="1" dirty="0">
              <a:latin typeface="Browallia New" pitchFamily="34" charset="-34"/>
              <a:cs typeface="Browallia New" pitchFamily="34" charset="-34"/>
            </a:endParaRPr>
          </a:p>
          <a:p>
            <a:r>
              <a:rPr lang="en-GB" b="1" dirty="0">
                <a:latin typeface="Baskerville Old Face" panose="02020602080505020303" pitchFamily="18" charset="0"/>
                <a:cs typeface="Browallia New" pitchFamily="34" charset="-34"/>
              </a:rPr>
              <a:t>Brand tagline :  </a:t>
            </a:r>
            <a:r>
              <a:rPr lang="en-IN" altLang="en-GB" b="1" dirty="0">
                <a:latin typeface="Baskerville Old Face" panose="02020602080505020303" pitchFamily="18" charset="0"/>
                <a:cs typeface="Browallia New" pitchFamily="34" charset="-34"/>
              </a:rPr>
              <a:t>‘connect world connected solutions</a:t>
            </a:r>
            <a:endParaRPr lang="en-GB" b="1" dirty="0">
              <a:latin typeface="Baskerville Old Face" panose="02020602080505020303" pitchFamily="18" charset="0"/>
              <a:cs typeface="Browallia New" pitchFamily="34" charset="-34"/>
            </a:endParaRPr>
          </a:p>
          <a:p>
            <a:endParaRPr lang="en-GB" sz="1600" b="1" dirty="0">
              <a:latin typeface="Browallia New" pitchFamily="34" charset="-34"/>
              <a:cs typeface="Browallia New" pitchFamily="34" charset="-34"/>
            </a:endParaRPr>
          </a:p>
          <a:p>
            <a:pPr lvl="0"/>
            <a:r>
              <a:rPr lang="en-GB" b="1" dirty="0">
                <a:latin typeface="Baskerville Old Face" panose="02020602080505020303" pitchFamily="18" charset="0"/>
                <a:cs typeface="Browallia New" pitchFamily="34" charset="-34"/>
              </a:rPr>
              <a:t>Brand’s</a:t>
            </a:r>
            <a:r>
              <a:rPr lang="en-GB" sz="1600" b="1" dirty="0">
                <a:latin typeface="Baskerville Old Face" panose="02020602080505020303" pitchFamily="18" charset="0"/>
                <a:cs typeface="Browallia New" pitchFamily="34" charset="-34"/>
              </a:rPr>
              <a:t> website : </a:t>
            </a:r>
            <a:r>
              <a:rPr lang="en-GB" sz="2000" b="1" dirty="0">
                <a:solidFill>
                  <a:schemeClr val="accent1">
                    <a:lumMod val="75000"/>
                  </a:schemeClr>
                </a:solidFill>
                <a:latin typeface="Baskerville Old Face" panose="02020602080505020303" pitchFamily="18" charset="0"/>
                <a:cs typeface="Browallia New" pitchFamily="34" charset="-34"/>
              </a:rPr>
              <a:t>https://www.</a:t>
            </a:r>
            <a:r>
              <a:rPr lang="en-IN" altLang="en-GB" sz="2000" b="1" dirty="0">
                <a:solidFill>
                  <a:schemeClr val="accent1">
                    <a:lumMod val="75000"/>
                  </a:schemeClr>
                </a:solidFill>
                <a:latin typeface="Baskerville Old Face" panose="02020602080505020303" pitchFamily="18" charset="0"/>
                <a:cs typeface="Browallia New" pitchFamily="34" charset="-34"/>
              </a:rPr>
              <a:t>techmahindra.com</a:t>
            </a:r>
            <a:endParaRPr lang="en-GB" sz="2000" b="1" dirty="0">
              <a:solidFill>
                <a:schemeClr val="accent1">
                  <a:lumMod val="75000"/>
                </a:schemeClr>
              </a:solidFill>
              <a:latin typeface="Browallia New" pitchFamily="34" charset="-34"/>
              <a:cs typeface="Browallia New" pitchFamily="34" charset="-34"/>
            </a:endParaRPr>
          </a:p>
          <a:p>
            <a:endParaRPr lang="en-GB" sz="2000" b="1" dirty="0">
              <a:solidFill>
                <a:schemeClr val="accent1">
                  <a:lumMod val="75000"/>
                </a:schemeClr>
              </a:solidFill>
            </a:endParaRPr>
          </a:p>
          <a:p>
            <a:pPr lvl="0"/>
            <a:r>
              <a:rPr lang="en-GB" b="1" dirty="0">
                <a:latin typeface="Browallia New" pitchFamily="34" charset="-34"/>
                <a:cs typeface="Browallia New" pitchFamily="34" charset="-34"/>
              </a:rPr>
              <a:t>                                                                                                     </a:t>
            </a:r>
            <a:endParaRPr lang="en-GB" b="1" dirty="0"/>
          </a:p>
          <a:p>
            <a:endParaRPr b="1" dirty="0"/>
          </a:p>
          <a:p>
            <a:endParaRPr dirty="0"/>
          </a:p>
          <a:p>
            <a:endParaRPr dirty="0"/>
          </a:p>
        </p:txBody>
      </p:sp>
      <p:sp>
        <p:nvSpPr>
          <p:cNvPr id="3" name="Google Shape;67;p15"/>
          <p:cNvSpPr txBox="1"/>
          <p:nvPr/>
        </p:nvSpPr>
        <p:spPr>
          <a:xfrm>
            <a:off x="0" y="0"/>
            <a:ext cx="9144000" cy="7509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spcFirstLastPara="1" wrap="square" lIns="91425" tIns="91425" rIns="91425" bIns="91425" anchor="t" anchorCtr="0">
            <a:spAutoFit/>
          </a:bodyPr>
          <a:lstStyle/>
          <a:p>
            <a:pPr algn="ctr">
              <a:lnSpc>
                <a:spcPct val="115000"/>
              </a:lnSpc>
            </a:pPr>
            <a:r>
              <a:rPr lang="en-US" sz="3200" dirty="0"/>
              <a:t>About Our Project</a:t>
            </a:r>
            <a:endParaRPr sz="3200" dirty="0"/>
          </a:p>
        </p:txBody>
      </p:sp>
      <p:pic>
        <p:nvPicPr>
          <p:cNvPr id="7" name="Picture 6">
            <a:extLst>
              <a:ext uri="{FF2B5EF4-FFF2-40B4-BE49-F238E27FC236}">
                <a16:creationId xmlns:a16="http://schemas.microsoft.com/office/drawing/2014/main" id="{EC4B5623-BE51-E62C-6E00-DBAC9FAFEE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38400" y="2590800"/>
            <a:ext cx="3505200" cy="114300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Marketing Strategy</a:t>
            </a:r>
          </a:p>
        </p:txBody>
      </p:sp>
      <p:sp>
        <p:nvSpPr>
          <p:cNvPr id="7" name="TextBox 6"/>
          <p:cNvSpPr txBox="1"/>
          <p:nvPr/>
        </p:nvSpPr>
        <p:spPr>
          <a:xfrm>
            <a:off x="88605" y="685800"/>
            <a:ext cx="9055395" cy="5093702"/>
          </a:xfrm>
          <a:prstGeom prst="rect">
            <a:avLst/>
          </a:prstGeom>
          <a:noFill/>
          <a:effectLst/>
        </p:spPr>
        <p:txBody>
          <a:bodyPr wrap="square" rtlCol="0">
            <a:spAutoFit/>
          </a:bodyPr>
          <a:lstStyle/>
          <a:p>
            <a:r>
              <a:rPr lang="en-US" sz="3300" b="1" u="sng" dirty="0">
                <a:solidFill>
                  <a:schemeClr val="accent4">
                    <a:lumMod val="50000"/>
                  </a:schemeClr>
                </a:solidFill>
                <a:latin typeface="MS PGothic" panose="020B0600070205080204" pitchFamily="34" charset="-128"/>
                <a:ea typeface="MS PGothic" panose="020B0600070205080204" pitchFamily="34" charset="-128"/>
              </a:rPr>
              <a:t>Hero MotoCorp Marketing Strategies</a:t>
            </a:r>
            <a:r>
              <a:rPr lang="en-US" sz="3300" b="1" dirty="0">
                <a:solidFill>
                  <a:schemeClr val="accent4">
                    <a:lumMod val="50000"/>
                  </a:schemeClr>
                </a:solidFill>
                <a:latin typeface="MS PGothic" panose="020B0600070205080204" pitchFamily="34" charset="-128"/>
                <a:ea typeface="MS PGothic" panose="020B0600070205080204" pitchFamily="34" charset="-128"/>
              </a:rPr>
              <a:t> :</a:t>
            </a:r>
            <a:endParaRPr lang="en-US" sz="28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28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400" b="1" dirty="0">
                <a:latin typeface="MS PGothic" panose="020B0600070205080204" pitchFamily="34" charset="-128"/>
                <a:ea typeface="MS PGothic" panose="020B0600070205080204" pitchFamily="34" charset="-128"/>
              </a:rPr>
              <a:t>The articles and videos were written and produced by NDTV’s Editorial Team, but they were sponsored by Hero MotoCorp. Why it’s a Good example of native advertising : The campaign was effective because it was seamlessly integrated into NDTV’s existing content.</a:t>
            </a:r>
          </a:p>
          <a:p>
            <a:pPr marL="457200" indent="-457200">
              <a:buFont typeface="Arial" panose="020B0604020202020204" pitchFamily="34" charset="0"/>
              <a:buChar char="•"/>
            </a:pPr>
            <a:endParaRPr lang="en-US" sz="24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400" b="1" dirty="0">
                <a:latin typeface="MS PGothic" panose="020B0600070205080204" pitchFamily="34" charset="-128"/>
                <a:ea typeface="MS PGothic" panose="020B0600070205080204" pitchFamily="34" charset="-128"/>
              </a:rPr>
              <a:t> The articles and videos were well-written and informative, and they did not feel like traditional advertisements. </a:t>
            </a:r>
          </a:p>
          <a:p>
            <a:pPr marL="457200" indent="-457200">
              <a:buFont typeface="Arial" panose="020B0604020202020204" pitchFamily="34" charset="0"/>
              <a:buChar char="•"/>
            </a:pPr>
            <a:endParaRPr lang="en-US" sz="24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400" b="1" dirty="0">
                <a:latin typeface="MS PGothic" panose="020B0600070205080204" pitchFamily="34" charset="-128"/>
                <a:ea typeface="MS PGothic" panose="020B0600070205080204" pitchFamily="34" charset="-128"/>
              </a:rPr>
              <a:t>As a result, they were more likely to be read and watched by NDTV’s audience.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6" y="28353"/>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Website Traffic</a:t>
            </a:r>
          </a:p>
        </p:txBody>
      </p:sp>
      <p:pic>
        <p:nvPicPr>
          <p:cNvPr id="3" name="Picture 2" descr="C:\Users\hari2\Downloads\WhatsApp Image 2023-10-12 at 1.57.33 PM(1).jpegWhatsApp Image 2023-10-12 at 1.57.33 PM(1)"/>
          <p:cNvPicPr>
            <a:picLocks noChangeAspect="1"/>
          </p:cNvPicPr>
          <p:nvPr/>
        </p:nvPicPr>
        <p:blipFill rotWithShape="1">
          <a:blip r:embed="rId2"/>
          <a:srcRect/>
          <a:stretch>
            <a:fillRect/>
          </a:stretch>
        </p:blipFill>
        <p:spPr>
          <a:xfrm>
            <a:off x="1143000" y="1447800"/>
            <a:ext cx="7115175" cy="461391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Content Creation</a:t>
            </a:r>
          </a:p>
        </p:txBody>
      </p:sp>
      <p:sp>
        <p:nvSpPr>
          <p:cNvPr id="4" name="TextBox 3">
            <a:extLst>
              <a:ext uri="{FF2B5EF4-FFF2-40B4-BE49-F238E27FC236}">
                <a16:creationId xmlns:a16="http://schemas.microsoft.com/office/drawing/2014/main" id="{CB050811-8B75-A69A-9BEF-89A77CFF3CD4}"/>
              </a:ext>
            </a:extLst>
          </p:cNvPr>
          <p:cNvSpPr txBox="1"/>
          <p:nvPr/>
        </p:nvSpPr>
        <p:spPr>
          <a:xfrm>
            <a:off x="304800" y="990600"/>
            <a:ext cx="6550660" cy="5909310"/>
          </a:xfrm>
          <a:prstGeom prst="rect">
            <a:avLst/>
          </a:prstGeom>
          <a:noFill/>
        </p:spPr>
        <p:txBody>
          <a:bodyPr wrap="square">
            <a:spAutoFit/>
          </a:bodyPr>
          <a:lstStyle/>
          <a:p>
            <a:r>
              <a:rPr lang="en-IN" dirty="0" err="1"/>
              <a:t>ch</a:t>
            </a:r>
            <a:r>
              <a:rPr lang="en-IN" dirty="0"/>
              <a:t> Mahindra, as an IT services and consulting company, may engage in content creation across various areas, including thought leadership, marketing, and industry-specific content. Content creation can encompass blog posts, whitepapers, case studies, videos, webinars, social media content, and more. Here are some common types of content Tech Mahindra might create:</a:t>
            </a:r>
          </a:p>
          <a:p>
            <a:endParaRPr lang="en-IN" dirty="0"/>
          </a:p>
          <a:p>
            <a:r>
              <a:rPr lang="en-IN" dirty="0"/>
              <a:t>1. **Thought Leadership:** Tech Mahindra may publish articles, whitepapers, and reports on emerging technologies, industry trends, and digital transformation strategies.</a:t>
            </a:r>
          </a:p>
          <a:p>
            <a:endParaRPr lang="en-IN" dirty="0"/>
          </a:p>
          <a:p>
            <a:r>
              <a:rPr lang="en-IN" dirty="0"/>
              <a:t>2. **Case Studies:** They might produce case studies highlighting successful client projects and solutions they've provided.</a:t>
            </a:r>
          </a:p>
          <a:p>
            <a:endParaRPr lang="en-IN" dirty="0"/>
          </a:p>
          <a:p>
            <a:r>
              <a:rPr lang="en-IN" dirty="0"/>
              <a:t>3. **Blogs:** Tech Mahindra's website may feature blogs discussing relevant industry topics, best practices, and insights.</a:t>
            </a:r>
          </a:p>
          <a:p>
            <a:endParaRPr lang="en-IN" dirty="0"/>
          </a:p>
          <a:p>
            <a:r>
              <a:rPr lang="en-IN" dirty="0"/>
              <a:t>4. **Webinars and Podcasts:** They could host webinars and podcasts to discuss technology trends, innovations, and solutions.</a:t>
            </a:r>
          </a:p>
          <a:p>
            <a:endParaRPr lang="en-IN" dirty="0"/>
          </a:p>
          <a:p>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Content Creation</a:t>
            </a:r>
          </a:p>
        </p:txBody>
      </p:sp>
      <p:sp>
        <p:nvSpPr>
          <p:cNvPr id="6" name="TextBox 5">
            <a:extLst>
              <a:ext uri="{FF2B5EF4-FFF2-40B4-BE49-F238E27FC236}">
                <a16:creationId xmlns:a16="http://schemas.microsoft.com/office/drawing/2014/main" id="{2F0076A1-13D0-7D96-8B08-56FDDAA98B77}"/>
              </a:ext>
            </a:extLst>
          </p:cNvPr>
          <p:cNvSpPr txBox="1"/>
          <p:nvPr/>
        </p:nvSpPr>
        <p:spPr>
          <a:xfrm>
            <a:off x="609600" y="790099"/>
            <a:ext cx="8077200" cy="5632311"/>
          </a:xfrm>
          <a:prstGeom prst="rect">
            <a:avLst/>
          </a:prstGeom>
          <a:noFill/>
        </p:spPr>
        <p:txBody>
          <a:bodyPr wrap="square">
            <a:spAutoFit/>
          </a:bodyPr>
          <a:lstStyle/>
          <a:p>
            <a:r>
              <a:rPr lang="en-US" dirty="0"/>
              <a:t>Social Media Content: Tech Mahindra might use platforms like LinkedIn, Twitter, and others to share industry news, company updates, and thought leadership pieces.</a:t>
            </a:r>
          </a:p>
          <a:p>
            <a:endParaRPr lang="en-US" dirty="0"/>
          </a:p>
          <a:p>
            <a:r>
              <a:rPr lang="en-US" dirty="0"/>
              <a:t>Videos: They may create videos showcasing their services, client success stories, and technology demonstrations.</a:t>
            </a:r>
          </a:p>
          <a:p>
            <a:endParaRPr lang="en-US" dirty="0"/>
          </a:p>
          <a:p>
            <a:r>
              <a:rPr lang="en-US" dirty="0"/>
              <a:t>Infographics: Visual content such as infographics to simplify complex topics or data.</a:t>
            </a:r>
          </a:p>
          <a:p>
            <a:endParaRPr lang="en-US" dirty="0"/>
          </a:p>
          <a:p>
            <a:r>
              <a:rPr lang="en-US" dirty="0"/>
              <a:t>Press Releases: Official announcements about partnerships, acquisitions, product launches, or significant company news.</a:t>
            </a:r>
          </a:p>
          <a:p>
            <a:endParaRPr lang="en-US" dirty="0"/>
          </a:p>
          <a:p>
            <a:r>
              <a:rPr lang="en-US" dirty="0"/>
              <a:t>To find specific content created by Tech Mahindra, you should visit their official website and explore their blog section, resources, or news updates. Additionally, you can follow their social media profiles and subscribe to their newsletters to stay updated on their latest content. Keep in mind that the specific types and topics of content they create may evolve over time.</a:t>
            </a:r>
          </a:p>
          <a:p>
            <a:endParaRPr lang="en-US" dirty="0"/>
          </a:p>
          <a:p>
            <a:endParaRPr lang="en-US" dirty="0"/>
          </a:p>
          <a:p>
            <a:endParaRPr lang="en-US" dirty="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3018"/>
            <a:ext cx="7886700" cy="1325563"/>
          </a:xfrm>
        </p:spPr>
        <p:txBody>
          <a:bodyPr/>
          <a:lstStyle/>
          <a:p>
            <a:r>
              <a:rPr lang="en-IN" altLang="en-US" dirty="0"/>
              <a:t>INSTAGRAM STORY</a:t>
            </a:r>
          </a:p>
        </p:txBody>
      </p:sp>
      <p:pic>
        <p:nvPicPr>
          <p:cNvPr id="5" name="Content Placeholder 4">
            <a:extLst>
              <a:ext uri="{FF2B5EF4-FFF2-40B4-BE49-F238E27FC236}">
                <a16:creationId xmlns:a16="http://schemas.microsoft.com/office/drawing/2014/main" id="{4CCE6C78-814C-7726-2E71-9D33AE639E1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90600" y="1270000"/>
            <a:ext cx="1965960" cy="4368800"/>
          </a:xfrm>
        </p:spPr>
      </p:pic>
      <p:pic>
        <p:nvPicPr>
          <p:cNvPr id="7" name="Picture 6">
            <a:extLst>
              <a:ext uri="{FF2B5EF4-FFF2-40B4-BE49-F238E27FC236}">
                <a16:creationId xmlns:a16="http://schemas.microsoft.com/office/drawing/2014/main" id="{A92BBCCB-0EE9-9CB6-EEA8-E9B5F69FF2A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72200" y="1270000"/>
            <a:ext cx="1965960" cy="4368800"/>
          </a:xfrm>
          <a:prstGeom prst="rect">
            <a:avLst/>
          </a:prstGeom>
        </p:spPr>
      </p:pic>
      <p:sp>
        <p:nvSpPr>
          <p:cNvPr id="10" name="TextBox 9">
            <a:extLst>
              <a:ext uri="{FF2B5EF4-FFF2-40B4-BE49-F238E27FC236}">
                <a16:creationId xmlns:a16="http://schemas.microsoft.com/office/drawing/2014/main" id="{5C28030B-3224-CB7B-96A2-F679B53CE4FB}"/>
              </a:ext>
            </a:extLst>
          </p:cNvPr>
          <p:cNvSpPr txBox="1"/>
          <p:nvPr/>
        </p:nvSpPr>
        <p:spPr>
          <a:xfrm>
            <a:off x="585612" y="5657671"/>
            <a:ext cx="3968232" cy="1200329"/>
          </a:xfrm>
          <a:prstGeom prst="rect">
            <a:avLst/>
          </a:prstGeom>
          <a:noFill/>
        </p:spPr>
        <p:txBody>
          <a:bodyPr wrap="square">
            <a:spAutoFit/>
          </a:bodyPr>
          <a:lstStyle/>
          <a:p>
            <a:r>
              <a:rPr lang="en-IN" dirty="0"/>
              <a:t>https://instagram.com/stories/techmahindra33/3212561220519972189?utm_source=ig_story_item_share&amp;igshid=NjZiM2M3MzIxNA==</a:t>
            </a:r>
          </a:p>
        </p:txBody>
      </p:sp>
      <p:sp>
        <p:nvSpPr>
          <p:cNvPr id="14" name="TextBox 13">
            <a:extLst>
              <a:ext uri="{FF2B5EF4-FFF2-40B4-BE49-F238E27FC236}">
                <a16:creationId xmlns:a16="http://schemas.microsoft.com/office/drawing/2014/main" id="{8132AD66-31A1-30B1-5C75-B98609B23996}"/>
              </a:ext>
            </a:extLst>
          </p:cNvPr>
          <p:cNvSpPr txBox="1"/>
          <p:nvPr/>
        </p:nvSpPr>
        <p:spPr>
          <a:xfrm>
            <a:off x="4610374" y="5666578"/>
            <a:ext cx="4572000" cy="923330"/>
          </a:xfrm>
          <a:prstGeom prst="rect">
            <a:avLst/>
          </a:prstGeom>
          <a:noFill/>
        </p:spPr>
        <p:txBody>
          <a:bodyPr wrap="square">
            <a:spAutoFit/>
          </a:bodyPr>
          <a:lstStyle/>
          <a:p>
            <a:r>
              <a:rPr lang="en-IN" dirty="0"/>
              <a:t>https://instagram.com/stories/techmahindra33/3212559593960396359?utm_source=ig_story_item_share&amp;igshid=NjZiM2M3MzIxNA==</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ltLang="en-US" dirty="0"/>
          </a:p>
        </p:txBody>
      </p:sp>
      <p:pic>
        <p:nvPicPr>
          <p:cNvPr id="4" name="WhatsApp Video 2023-10-13 at 12.07.02 PM">
            <a:hlinkClick r:id="" action="ppaction://media"/>
            <a:extLst>
              <a:ext uri="{FF2B5EF4-FFF2-40B4-BE49-F238E27FC236}">
                <a16:creationId xmlns:a16="http://schemas.microsoft.com/office/drawing/2014/main" id="{6F9D0951-DB2F-BDC4-D549-8FC0B8D7E1B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28663" y="1872278"/>
            <a:ext cx="7686675" cy="4351338"/>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3702" y="0"/>
            <a:ext cx="8096596" cy="6555641"/>
          </a:xfrm>
          <a:prstGeom prst="rect">
            <a:avLst/>
          </a:prstGeom>
        </p:spPr>
        <p:txBody>
          <a:bodyPr wrap="square">
            <a:spAutoFit/>
          </a:bodyPr>
          <a:lstStyle/>
          <a:p>
            <a:pPr>
              <a:buFont typeface="Arial" panose="020B0604020202020204" pitchFamily="34" charset="0"/>
              <a:buChar char="•"/>
            </a:pPr>
            <a:r>
              <a:rPr lang="en-US" sz="1400" b="1" dirty="0"/>
              <a:t> </a:t>
            </a:r>
            <a:r>
              <a:rPr lang="en-US" sz="2000" b="1" dirty="0"/>
              <a:t>Lessons Learned</a:t>
            </a:r>
            <a:r>
              <a:rPr lang="en-US" sz="2000" dirty="0"/>
              <a:t>: </a:t>
            </a:r>
          </a:p>
          <a:p>
            <a:endParaRPr lang="en-US" sz="2000" dirty="0"/>
          </a:p>
          <a:p>
            <a:pPr marL="342900" indent="-342900">
              <a:buAutoNum type="arabicPeriod"/>
            </a:pPr>
            <a:r>
              <a:rPr lang="en-US" sz="2400" b="1" dirty="0">
                <a:latin typeface="Browallia New" pitchFamily="34" charset="-34"/>
                <a:cs typeface="Browallia New" pitchFamily="34" charset="-34"/>
              </a:rPr>
              <a:t>Consistency is Key: Consistency in content creation helps to establish brand recognition and build a loyal audience. Maintaining a consistent brand voice, visual identity, and posting schedule creates a cohesive brand experience for the audience. </a:t>
            </a:r>
          </a:p>
          <a:p>
            <a:pPr marL="342900" indent="-342900">
              <a:buAutoNum type="arabicPeriod"/>
            </a:pPr>
            <a:endParaRPr lang="en-US" sz="2400" b="1" dirty="0">
              <a:latin typeface="Browallia New" pitchFamily="34" charset="-34"/>
              <a:cs typeface="Browallia New" pitchFamily="34" charset="-34"/>
            </a:endParaRPr>
          </a:p>
          <a:p>
            <a:pPr marL="342900" indent="-342900">
              <a:buAutoNum type="arabicPeriod"/>
            </a:pPr>
            <a:endParaRPr lang="en-US" sz="2400" b="1" dirty="0">
              <a:latin typeface="Browallia New" pitchFamily="34" charset="-34"/>
              <a:cs typeface="Browallia New" pitchFamily="34" charset="-34"/>
            </a:endParaRPr>
          </a:p>
          <a:p>
            <a:pPr marL="342900" indent="-342900">
              <a:buAutoNum type="arabicPeriod"/>
            </a:pPr>
            <a:r>
              <a:rPr lang="en-US" sz="2400" b="1" dirty="0">
                <a:latin typeface="Browallia New" pitchFamily="34" charset="-34"/>
                <a:cs typeface="Browallia New" pitchFamily="34" charset="-34"/>
              </a:rPr>
              <a:t>Quality Over Quantity: While it's important to consistently create content, focusing on quality should take precedence over quantity. Well-produced and thoughtful content tends to have a more significant impact and can lead to higher engagement and brand loyalty. </a:t>
            </a:r>
          </a:p>
          <a:p>
            <a:pPr marL="342900" indent="-342900">
              <a:buAutoNum type="arabicPeriod"/>
            </a:pPr>
            <a:endParaRPr lang="en-US" sz="2400" b="1" dirty="0">
              <a:latin typeface="Browallia New" pitchFamily="34" charset="-34"/>
              <a:cs typeface="Browallia New" pitchFamily="34" charset="-34"/>
            </a:endParaRPr>
          </a:p>
          <a:p>
            <a:pPr marL="342900" indent="-342900"/>
            <a:endParaRPr lang="en-US" sz="2400" b="1" dirty="0">
              <a:latin typeface="Browallia New" pitchFamily="34" charset="-34"/>
              <a:cs typeface="Browallia New" pitchFamily="34" charset="-34"/>
            </a:endParaRPr>
          </a:p>
          <a:p>
            <a:r>
              <a:rPr lang="en-IN" sz="2400" b="1" dirty="0">
                <a:latin typeface="Browallia New" pitchFamily="34" charset="-34"/>
                <a:cs typeface="Browallia New" pitchFamily="34" charset="-34"/>
              </a:rPr>
              <a:t>3.   </a:t>
            </a:r>
            <a:r>
              <a:rPr lang="en-US" sz="2400" b="1" dirty="0">
                <a:latin typeface="Browallia New" pitchFamily="34" charset="-34"/>
                <a:cs typeface="Browallia New" pitchFamily="34" charset="-34"/>
              </a:rPr>
              <a:t>Building Relationships and Collaborations: Collaboration with influencers, partners, or</a:t>
            </a:r>
            <a:r>
              <a:rPr lang="en-IN" sz="2400" b="1" dirty="0">
                <a:latin typeface="Browallia New" pitchFamily="34" charset="-34"/>
                <a:cs typeface="Browallia New" pitchFamily="34" charset="-34"/>
              </a:rPr>
              <a:t>.        </a:t>
            </a:r>
            <a:r>
              <a:rPr lang="en-US" sz="2400" b="1" dirty="0">
                <a:latin typeface="Browallia New" pitchFamily="34" charset="-34"/>
                <a:cs typeface="Browallia New" pitchFamily="34" charset="-34"/>
              </a:rPr>
              <a:t>customers can provide fresh perspectives and expand the reach of the brand's content. </a:t>
            </a:r>
            <a:r>
              <a:rPr lang="en-IN" sz="2400" b="1" dirty="0">
                <a:latin typeface="Browallia New" pitchFamily="34" charset="-34"/>
                <a:cs typeface="Browallia New" pitchFamily="34" charset="-34"/>
              </a:rPr>
              <a:t>  </a:t>
            </a:r>
            <a:r>
              <a:rPr lang="en-US" sz="2400" b="1" dirty="0">
                <a:latin typeface="Browallia New" pitchFamily="34" charset="-34"/>
                <a:cs typeface="Browallia New" pitchFamily="34" charset="-34"/>
              </a:rPr>
              <a:t>Collaborations help tap into new audiences, bring in diverse ideas, and create engaging </a:t>
            </a:r>
            <a:r>
              <a:rPr lang="en-IN" sz="2400" b="1" dirty="0">
                <a:latin typeface="Browallia New" pitchFamily="34" charset="-34"/>
                <a:cs typeface="Browallia New" pitchFamily="34" charset="-34"/>
              </a:rPr>
              <a:t> </a:t>
            </a:r>
            <a:r>
              <a:rPr lang="en-US" sz="2400" b="1" dirty="0">
                <a:latin typeface="Browallia New" pitchFamily="34" charset="-34"/>
                <a:cs typeface="Browallia New" pitchFamily="34" charset="-34"/>
              </a:rPr>
              <a:t>content</a:t>
            </a:r>
            <a:r>
              <a:rPr lang="en-US" sz="2000" b="1" dirty="0">
                <a:latin typeface="Browallia New" pitchFamily="34" charset="-34"/>
                <a:cs typeface="Browallia New" pitchFamily="34" charset="-34"/>
              </a:rPr>
              <a:t>.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723014"/>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THE END</a:t>
            </a:r>
          </a:p>
        </p:txBody>
      </p:sp>
      <p:sp>
        <p:nvSpPr>
          <p:cNvPr id="7" name="TextBox 6"/>
          <p:cNvSpPr txBox="1"/>
          <p:nvPr/>
        </p:nvSpPr>
        <p:spPr>
          <a:xfrm>
            <a:off x="533400" y="1219200"/>
            <a:ext cx="9055395" cy="4323080"/>
          </a:xfrm>
          <a:prstGeom prst="rect">
            <a:avLst/>
          </a:prstGeom>
          <a:noFill/>
          <a:effectLst/>
        </p:spPr>
        <p:txBody>
          <a:bodyPr wrap="square" rtlCol="0">
            <a:spAutoFit/>
          </a:bodyPr>
          <a:lstStyle/>
          <a:p>
            <a:r>
              <a:rPr lang="en-US" sz="2500" b="1" dirty="0">
                <a:solidFill>
                  <a:schemeClr val="accent4">
                    <a:lumMod val="50000"/>
                  </a:schemeClr>
                </a:solidFill>
                <a:latin typeface="MS PGothic" panose="020B0600070205080204" pitchFamily="34" charset="-128"/>
                <a:ea typeface="MS PGothic" panose="020B0600070205080204" pitchFamily="34" charset="-128"/>
              </a:rPr>
              <a:t>PROJECT DONE BY THE TEAM</a:t>
            </a:r>
          </a:p>
          <a:p>
            <a:endParaRPr lang="en-US" sz="2500" b="1" dirty="0">
              <a:solidFill>
                <a:srgbClr val="002060"/>
              </a:solidFill>
              <a:latin typeface="MS PGothic" panose="020B0600070205080204" pitchFamily="34" charset="-128"/>
              <a:ea typeface="MS PGothic" panose="020B0600070205080204" pitchFamily="34" charset="-128"/>
            </a:endParaRPr>
          </a:p>
          <a:p>
            <a:r>
              <a:rPr lang="en-IN" altLang="en-US" sz="2500" b="1" dirty="0">
                <a:solidFill>
                  <a:srgbClr val="002060"/>
                </a:solidFill>
                <a:latin typeface="MS PGothic" panose="020B0600070205080204" pitchFamily="34" charset="-128"/>
                <a:ea typeface="MS PGothic" panose="020B0600070205080204" pitchFamily="34" charset="-128"/>
              </a:rPr>
              <a:t>PARAPATI DIVAKARA RAO </a:t>
            </a:r>
            <a:r>
              <a:rPr lang="en-US" sz="2500" b="1" dirty="0">
                <a:solidFill>
                  <a:srgbClr val="002060"/>
                </a:solidFill>
                <a:latin typeface="MS PGothic" panose="020B0600070205080204" pitchFamily="34" charset="-128"/>
                <a:ea typeface="MS PGothic" panose="020B0600070205080204" pitchFamily="34" charset="-128"/>
              </a:rPr>
              <a:t> (TEAM LEADER)</a:t>
            </a:r>
          </a:p>
          <a:p>
            <a:endParaRPr lang="en-US" sz="2500" b="1" dirty="0">
              <a:solidFill>
                <a:srgbClr val="002060"/>
              </a:solidFill>
              <a:latin typeface="MS PGothic" panose="020B0600070205080204" pitchFamily="34" charset="-128"/>
              <a:ea typeface="MS PGothic" panose="020B0600070205080204" pitchFamily="34" charset="-128"/>
            </a:endParaRPr>
          </a:p>
          <a:p>
            <a:r>
              <a:rPr lang="en-IN" altLang="en-US" sz="2500" b="1" dirty="0">
                <a:solidFill>
                  <a:srgbClr val="002060"/>
                </a:solidFill>
                <a:latin typeface="MS PGothic" panose="020B0600070205080204" pitchFamily="34" charset="-128"/>
                <a:ea typeface="MS PGothic" panose="020B0600070205080204" pitchFamily="34" charset="-128"/>
              </a:rPr>
              <a:t>GUDE RAVI TEJA</a:t>
            </a:r>
            <a:r>
              <a:rPr lang="en-US" sz="2500" b="1" dirty="0">
                <a:solidFill>
                  <a:srgbClr val="002060"/>
                </a:solidFill>
                <a:latin typeface="MS PGothic" panose="020B0600070205080204" pitchFamily="34" charset="-128"/>
                <a:ea typeface="MS PGothic" panose="020B0600070205080204" pitchFamily="34" charset="-128"/>
              </a:rPr>
              <a:t>(TEAM ME</a:t>
            </a:r>
            <a:r>
              <a:rPr lang="en-IN" altLang="en-US" sz="2500" b="1" dirty="0">
                <a:solidFill>
                  <a:srgbClr val="002060"/>
                </a:solidFill>
                <a:latin typeface="MS PGothic" panose="020B0600070205080204" pitchFamily="34" charset="-128"/>
                <a:ea typeface="MS PGothic" panose="020B0600070205080204" pitchFamily="34" charset="-128"/>
              </a:rPr>
              <a:t>MBER)</a:t>
            </a:r>
          </a:p>
          <a:p>
            <a:endParaRPr lang="en-IN" altLang="en-US" sz="2500" b="1" dirty="0">
              <a:solidFill>
                <a:srgbClr val="002060"/>
              </a:solidFill>
              <a:latin typeface="MS PGothic" panose="020B0600070205080204" pitchFamily="34" charset="-128"/>
              <a:ea typeface="MS PGothic" panose="020B0600070205080204" pitchFamily="34" charset="-128"/>
            </a:endParaRPr>
          </a:p>
          <a:p>
            <a:r>
              <a:rPr lang="en-IN" altLang="en-US" sz="2500" b="1" dirty="0">
                <a:solidFill>
                  <a:srgbClr val="002060"/>
                </a:solidFill>
                <a:latin typeface="MS PGothic" panose="020B0600070205080204" pitchFamily="34" charset="-128"/>
                <a:ea typeface="MS PGothic" panose="020B0600070205080204" pitchFamily="34" charset="-128"/>
              </a:rPr>
              <a:t>KANDIPILLI TARUN KUMAR </a:t>
            </a:r>
            <a:r>
              <a:rPr lang="en-US" sz="2500" b="1" dirty="0">
                <a:solidFill>
                  <a:srgbClr val="002060"/>
                </a:solidFill>
                <a:latin typeface="MS PGothic" panose="020B0600070205080204" pitchFamily="34" charset="-128"/>
                <a:ea typeface="MS PGothic" panose="020B0600070205080204" pitchFamily="34" charset="-128"/>
              </a:rPr>
              <a:t> (TEAM MEMBER)</a:t>
            </a:r>
          </a:p>
          <a:p>
            <a:endParaRPr lang="en-US" sz="2500" b="1" dirty="0">
              <a:solidFill>
                <a:srgbClr val="002060"/>
              </a:solidFill>
              <a:latin typeface="MS PGothic" panose="020B0600070205080204" pitchFamily="34" charset="-128"/>
              <a:ea typeface="MS PGothic" panose="020B0600070205080204" pitchFamily="34" charset="-128"/>
            </a:endParaRPr>
          </a:p>
          <a:p>
            <a:r>
              <a:rPr lang="en-IN" altLang="en-US" sz="2500" b="1" dirty="0">
                <a:solidFill>
                  <a:srgbClr val="002060"/>
                </a:solidFill>
                <a:latin typeface="MS PGothic" panose="020B0600070205080204" pitchFamily="34" charset="-128"/>
                <a:ea typeface="MS PGothic" panose="020B0600070205080204" pitchFamily="34" charset="-128"/>
              </a:rPr>
              <a:t>KOTTANA MADHU </a:t>
            </a:r>
            <a:r>
              <a:rPr lang="en-US" sz="2500" b="1" dirty="0">
                <a:solidFill>
                  <a:srgbClr val="002060"/>
                </a:solidFill>
                <a:latin typeface="MS PGothic" panose="020B0600070205080204" pitchFamily="34" charset="-128"/>
                <a:ea typeface="MS PGothic" panose="020B0600070205080204" pitchFamily="34" charset="-128"/>
              </a:rPr>
              <a:t>(TEAM MEMBER)</a:t>
            </a:r>
          </a:p>
          <a:p>
            <a:endParaRPr lang="en-US" sz="2500" b="1" dirty="0">
              <a:solidFill>
                <a:srgbClr val="002060"/>
              </a:solidFill>
              <a:latin typeface="MS PGothic" panose="020B0600070205080204" pitchFamily="34" charset="-128"/>
              <a:ea typeface="MS PGothic" panose="020B0600070205080204" pitchFamily="34" charset="-128"/>
            </a:endParaRPr>
          </a:p>
          <a:p>
            <a:r>
              <a:rPr lang="en-IN" altLang="en-US" sz="2500" b="1" dirty="0">
                <a:solidFill>
                  <a:srgbClr val="002060"/>
                </a:solidFill>
                <a:latin typeface="MS PGothic" panose="020B0600070205080204" pitchFamily="34" charset="-128"/>
                <a:ea typeface="MS PGothic" panose="020B0600070205080204" pitchFamily="34" charset="-128"/>
              </a:rPr>
              <a:t>SARYAPALLI SAI </a:t>
            </a:r>
            <a:r>
              <a:rPr lang="en-US" sz="2500" b="1" dirty="0">
                <a:solidFill>
                  <a:srgbClr val="002060"/>
                </a:solidFill>
                <a:latin typeface="MS PGothic" panose="020B0600070205080204" pitchFamily="34" charset="-128"/>
                <a:ea typeface="MS PGothic" panose="020B0600070205080204" pitchFamily="34" charset="-128"/>
              </a:rPr>
              <a:t>(TEAM MEMB</a:t>
            </a:r>
            <a:r>
              <a:rPr lang="en-IN" altLang="en-US" sz="2500" b="1" dirty="0">
                <a:solidFill>
                  <a:srgbClr val="002060"/>
                </a:solidFill>
                <a:latin typeface="MS PGothic" panose="020B0600070205080204" pitchFamily="34" charset="-128"/>
                <a:ea typeface="MS PGothic" panose="020B0600070205080204" pitchFamily="34" charset="-128"/>
              </a:rPr>
              <a:t>ER)</a:t>
            </a:r>
            <a:endParaRPr lang="en-US" sz="2500" b="1" dirty="0">
              <a:solidFill>
                <a:srgbClr val="002060"/>
              </a:solidFill>
              <a:latin typeface="MS PGothic" panose="020B0600070205080204" pitchFamily="34" charset="-128"/>
              <a:ea typeface="MS PGothic" panose="020B0600070205080204" pitchFamily="34" charset="-12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t>Brand Study Of </a:t>
            </a:r>
            <a:r>
              <a:rPr lang="en-IN" altLang="en-US" b="1" dirty="0"/>
              <a:t>TECH MAHINDRA </a:t>
            </a:r>
            <a:r>
              <a:rPr lang="en-US" b="1" dirty="0"/>
              <a:t> Ltd</a:t>
            </a:r>
            <a:endParaRPr lang="en-US" b="1" dirty="0">
              <a:latin typeface="Book Antiqua" panose="02040602050305030304" pitchFamily="18" charset="0"/>
            </a:endParaRPr>
          </a:p>
        </p:txBody>
      </p:sp>
      <p:sp>
        <p:nvSpPr>
          <p:cNvPr id="7" name="TextBox 6"/>
          <p:cNvSpPr txBox="1"/>
          <p:nvPr/>
        </p:nvSpPr>
        <p:spPr>
          <a:xfrm>
            <a:off x="233916" y="871871"/>
            <a:ext cx="8910084" cy="7031990"/>
          </a:xfrm>
          <a:prstGeom prst="rect">
            <a:avLst/>
          </a:prstGeom>
          <a:noFill/>
          <a:effectLst/>
        </p:spPr>
        <p:txBody>
          <a:bodyPr wrap="square" rtlCol="0">
            <a:spAutoFit/>
          </a:bodyPr>
          <a:lstStyle/>
          <a:p>
            <a:r>
              <a:rPr lang="en-US" sz="3200" b="1" u="sng" dirty="0">
                <a:solidFill>
                  <a:schemeClr val="accent4">
                    <a:lumMod val="50000"/>
                  </a:schemeClr>
                </a:solidFill>
                <a:latin typeface="MS PGothic" panose="020B0600070205080204" pitchFamily="34" charset="-128"/>
                <a:ea typeface="MS PGothic" panose="020B0600070205080204" pitchFamily="34" charset="-128"/>
              </a:rPr>
              <a:t>About</a:t>
            </a:r>
            <a:r>
              <a:rPr lang="en-US" sz="3200" b="1" dirty="0">
                <a:solidFill>
                  <a:schemeClr val="accent4">
                    <a:lumMod val="50000"/>
                  </a:schemeClr>
                </a:solidFill>
                <a:latin typeface="MS PGothic" panose="020B0600070205080204" pitchFamily="34" charset="-128"/>
                <a:ea typeface="MS PGothic" panose="020B0600070205080204" pitchFamily="34" charset="-128"/>
              </a:rPr>
              <a:t> </a:t>
            </a:r>
            <a:r>
              <a:rPr lang="en-US" sz="3200" b="1" u="sng" dirty="0">
                <a:solidFill>
                  <a:schemeClr val="accent4">
                    <a:lumMod val="50000"/>
                  </a:schemeClr>
                </a:solidFill>
                <a:latin typeface="MS PGothic" panose="020B0600070205080204" pitchFamily="34" charset="-128"/>
                <a:ea typeface="MS PGothic" panose="020B0600070205080204" pitchFamily="34" charset="-128"/>
              </a:rPr>
              <a:t>the</a:t>
            </a:r>
            <a:r>
              <a:rPr lang="en-US" sz="3200" b="1" dirty="0">
                <a:solidFill>
                  <a:schemeClr val="accent4">
                    <a:lumMod val="50000"/>
                  </a:schemeClr>
                </a:solidFill>
                <a:latin typeface="MS PGothic" panose="020B0600070205080204" pitchFamily="34" charset="-128"/>
                <a:ea typeface="MS PGothic" panose="020B0600070205080204" pitchFamily="34" charset="-128"/>
              </a:rPr>
              <a:t> </a:t>
            </a:r>
            <a:r>
              <a:rPr lang="en-US" sz="3200" b="1" u="sng" dirty="0">
                <a:solidFill>
                  <a:schemeClr val="accent4">
                    <a:lumMod val="50000"/>
                  </a:schemeClr>
                </a:solidFill>
                <a:latin typeface="MS PGothic" panose="020B0600070205080204" pitchFamily="34" charset="-128"/>
                <a:ea typeface="MS PGothic" panose="020B0600070205080204" pitchFamily="34" charset="-128"/>
              </a:rPr>
              <a:t>Logo</a:t>
            </a:r>
            <a:r>
              <a:rPr lang="en-US" sz="3200" b="1" dirty="0">
                <a:solidFill>
                  <a:schemeClr val="accent4">
                    <a:lumMod val="50000"/>
                  </a:schemeClr>
                </a:solidFill>
                <a:latin typeface="MS PGothic" panose="020B0600070205080204" pitchFamily="34" charset="-128"/>
                <a:ea typeface="MS PGothic" panose="020B0600070205080204" pitchFamily="34" charset="-128"/>
              </a:rPr>
              <a:t> </a:t>
            </a:r>
            <a:r>
              <a:rPr lang="en-US" sz="3200" b="1" u="sng" dirty="0">
                <a:solidFill>
                  <a:schemeClr val="accent4">
                    <a:lumMod val="50000"/>
                  </a:schemeClr>
                </a:solidFill>
                <a:latin typeface="MS PGothic" panose="020B0600070205080204" pitchFamily="34" charset="-128"/>
                <a:ea typeface="MS PGothic" panose="020B0600070205080204" pitchFamily="34" charset="-128"/>
              </a:rPr>
              <a:t>Of</a:t>
            </a:r>
            <a:r>
              <a:rPr lang="en-US" sz="3200" b="1" dirty="0">
                <a:solidFill>
                  <a:schemeClr val="accent4">
                    <a:lumMod val="50000"/>
                  </a:schemeClr>
                </a:solidFill>
                <a:latin typeface="MS PGothic" panose="020B0600070205080204" pitchFamily="34" charset="-128"/>
                <a:ea typeface="MS PGothic" panose="020B0600070205080204" pitchFamily="34" charset="-128"/>
              </a:rPr>
              <a:t> </a:t>
            </a:r>
            <a:r>
              <a:rPr lang="en-IN" altLang="en-US" sz="3200" b="1" u="sng" dirty="0">
                <a:solidFill>
                  <a:schemeClr val="accent4">
                    <a:lumMod val="50000"/>
                  </a:schemeClr>
                </a:solidFill>
                <a:latin typeface="MS PGothic" panose="020B0600070205080204" pitchFamily="34" charset="-128"/>
                <a:ea typeface="MS PGothic" panose="020B0600070205080204" pitchFamily="34" charset="-128"/>
              </a:rPr>
              <a:t>Tech Mahindra  </a:t>
            </a:r>
            <a:r>
              <a:rPr lang="en-US" sz="3200" b="1" u="sng" dirty="0">
                <a:solidFill>
                  <a:schemeClr val="accent4">
                    <a:lumMod val="50000"/>
                  </a:schemeClr>
                </a:solidFill>
                <a:latin typeface="MS PGothic" panose="020B0600070205080204" pitchFamily="34" charset="-128"/>
                <a:ea typeface="MS PGothic" panose="020B0600070205080204" pitchFamily="34" charset="-128"/>
              </a:rPr>
              <a:t> Ltd</a:t>
            </a:r>
            <a:r>
              <a:rPr lang="en-US" sz="3200" b="1" dirty="0">
                <a:solidFill>
                  <a:schemeClr val="accent4">
                    <a:lumMod val="50000"/>
                  </a:schemeClr>
                </a:solidFill>
                <a:latin typeface="MS PGothic" panose="020B0600070205080204" pitchFamily="34" charset="-128"/>
                <a:ea typeface="MS PGothic" panose="020B0600070205080204" pitchFamily="34" charset="-128"/>
              </a:rPr>
              <a:t> :-</a:t>
            </a:r>
          </a:p>
          <a:p>
            <a:endParaRPr lang="en-US" sz="3000" b="1" dirty="0"/>
          </a:p>
          <a:p>
            <a:endParaRPr lang="en-US" sz="3000" b="1" dirty="0"/>
          </a:p>
          <a:p>
            <a:pPr marL="457200" indent="-457200">
              <a:buFont typeface="Arial" panose="020B0604020202020204" pitchFamily="34" charset="0"/>
              <a:buChar char="•"/>
            </a:pPr>
            <a:r>
              <a:rPr lang="en-US" sz="3000" b="1" dirty="0">
                <a:latin typeface="MS PGothic" panose="020B0600070205080204" pitchFamily="34" charset="-128"/>
                <a:ea typeface="MS PGothic" panose="020B0600070205080204" pitchFamily="34" charset="-128"/>
              </a:rPr>
              <a:t>The </a:t>
            </a:r>
            <a:r>
              <a:rPr lang="en-IN" altLang="en-US" sz="3000" b="1" dirty="0">
                <a:latin typeface="MS PGothic" panose="020B0600070205080204" pitchFamily="34" charset="-128"/>
                <a:ea typeface="MS PGothic" panose="020B0600070205080204" pitchFamily="34" charset="-128"/>
              </a:rPr>
              <a:t>TECH MAHINDRA </a:t>
            </a:r>
            <a:r>
              <a:rPr lang="en-US" sz="3000" b="1" dirty="0">
                <a:latin typeface="MS PGothic" panose="020B0600070205080204" pitchFamily="34" charset="-128"/>
                <a:ea typeface="MS PGothic" panose="020B0600070205080204" pitchFamily="34" charset="-128"/>
              </a:rPr>
              <a:t> is a celebration of the Brand's progress and innovative approach. </a:t>
            </a:r>
          </a:p>
          <a:p>
            <a:pPr marL="457200" indent="-457200">
              <a:buFont typeface="Arial" panose="020B0604020202020204" pitchFamily="34" charset="0"/>
              <a:buChar char="•"/>
            </a:pPr>
            <a:endParaRPr lang="en-US" sz="3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3000" b="1" dirty="0">
                <a:latin typeface="MS PGothic" panose="020B0600070205080204" pitchFamily="34" charset="-128"/>
                <a:ea typeface="MS PGothic" panose="020B0600070205080204" pitchFamily="34" charset="-128"/>
              </a:rPr>
              <a:t>It is a great symbol of a powerful company with a bright future and values of its heritage.</a:t>
            </a:r>
          </a:p>
          <a:p>
            <a:pPr marL="457200" indent="-457200">
              <a:buFont typeface="Arial" panose="020B0604020202020204" pitchFamily="34" charset="0"/>
              <a:buChar char="•"/>
            </a:pPr>
            <a:endParaRPr lang="en-US" sz="3000" b="1" dirty="0">
              <a:latin typeface="MS PGothic" panose="020B0600070205080204" pitchFamily="34" charset="-128"/>
              <a:ea typeface="MS PGothic" panose="020B0600070205080204" pitchFamily="34" charset="-128"/>
              <a:cs typeface="Microsoft Uighur" panose="02000000000000000000" pitchFamily="2" charset="-78"/>
            </a:endParaRPr>
          </a:p>
          <a:p>
            <a:pPr marL="457200" indent="-457200">
              <a:buFont typeface="Arial" panose="020B0604020202020204" pitchFamily="34" charset="0"/>
              <a:buChar char="•"/>
            </a:pPr>
            <a:r>
              <a:rPr lang="en-US" sz="3000" b="1" dirty="0">
                <a:latin typeface="MS PGothic" panose="020B0600070205080204" pitchFamily="34" charset="-128"/>
                <a:ea typeface="MS PGothic" panose="020B0600070205080204" pitchFamily="34" charset="-128"/>
                <a:cs typeface="Microsoft Uighur" panose="02000000000000000000" pitchFamily="2" charset="-78"/>
              </a:rPr>
              <a:t>The Icon is the modern abstract representation </a:t>
            </a:r>
          </a:p>
          <a:p>
            <a:r>
              <a:rPr lang="en-US" sz="3000" b="1" dirty="0">
                <a:latin typeface="MS PGothic" panose="020B0600070205080204" pitchFamily="34" charset="-128"/>
                <a:ea typeface="MS PGothic" panose="020B0600070205080204" pitchFamily="34" charset="-128"/>
                <a:cs typeface="Microsoft Uighur" panose="02000000000000000000" pitchFamily="2" charset="-78"/>
              </a:rPr>
              <a:t>    of the letter </a:t>
            </a:r>
            <a:r>
              <a:rPr lang="en-IN" altLang="en-US" sz="3000" b="1" dirty="0">
                <a:latin typeface="MS PGothic" panose="020B0600070205080204" pitchFamily="34" charset="-128"/>
                <a:ea typeface="MS PGothic" panose="020B0600070205080204" pitchFamily="34" charset="-128"/>
                <a:cs typeface="Microsoft Uighur" panose="02000000000000000000" pitchFamily="2" charset="-78"/>
              </a:rPr>
              <a:t>T</a:t>
            </a:r>
            <a:endParaRPr lang="en-US" sz="3000" b="1" dirty="0">
              <a:latin typeface="MS PGothic" panose="020B0600070205080204" pitchFamily="34" charset="-128"/>
              <a:ea typeface="MS PGothic" panose="020B0600070205080204" pitchFamily="34" charset="-128"/>
              <a:cs typeface="Microsoft Uighur" panose="02000000000000000000" pitchFamily="2" charset="-78"/>
            </a:endParaRPr>
          </a:p>
          <a:p>
            <a:endParaRPr lang="en-US" sz="3000" b="1" dirty="0">
              <a:ea typeface="Yu Gothic UI Semibold" panose="020B0700000000000000" pitchFamily="34" charset="-128"/>
              <a:cs typeface="Microsoft Uighur" panose="02000000000000000000" pitchFamily="2" charset="-78"/>
            </a:endParaRPr>
          </a:p>
          <a:p>
            <a:endParaRPr lang="en-US" sz="3000" b="1" dirty="0">
              <a:ea typeface="Yu Gothic UI Semibold" panose="020B0700000000000000" pitchFamily="34" charset="-128"/>
              <a:cs typeface="Microsoft Uighur" panose="02000000000000000000" pitchFamily="2" charset="-78"/>
            </a:endParaRPr>
          </a:p>
          <a:p>
            <a:endParaRPr lang="en-US" sz="3000" b="1" dirty="0">
              <a:ea typeface="Yu Gothic UI Semibold" panose="020B0700000000000000" pitchFamily="34" charset="-128"/>
              <a:cs typeface="Microsoft Uighur" panose="02000000000000000000" pitchFamily="2" charset="-78"/>
            </a:endParaRPr>
          </a:p>
          <a:p>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t>Brand Stud</a:t>
            </a:r>
            <a:r>
              <a:rPr lang="en-IN" altLang="en-US" b="1" dirty="0"/>
              <a:t>y of Tech mahindra </a:t>
            </a:r>
            <a:r>
              <a:rPr lang="en-US" b="1" dirty="0"/>
              <a:t>Ltd</a:t>
            </a:r>
            <a:endParaRPr lang="en-US" b="1" dirty="0">
              <a:latin typeface="Book Antiqua" panose="02040602050305030304" pitchFamily="18" charset="0"/>
            </a:endParaRPr>
          </a:p>
        </p:txBody>
      </p:sp>
      <p:sp>
        <p:nvSpPr>
          <p:cNvPr id="7" name="TextBox 6"/>
          <p:cNvSpPr txBox="1"/>
          <p:nvPr/>
        </p:nvSpPr>
        <p:spPr>
          <a:xfrm>
            <a:off x="233916" y="871871"/>
            <a:ext cx="8910084" cy="7263527"/>
          </a:xfrm>
          <a:prstGeom prst="rect">
            <a:avLst/>
          </a:prstGeom>
          <a:noFill/>
          <a:effectLst/>
        </p:spPr>
        <p:txBody>
          <a:bodyPr wrap="square" rtlCol="0">
            <a:spAutoFit/>
          </a:bodyPr>
          <a:lstStyle/>
          <a:p>
            <a:r>
              <a:rPr lang="en-US" sz="3000" b="1" u="sng" dirty="0">
                <a:solidFill>
                  <a:schemeClr val="accent4">
                    <a:lumMod val="50000"/>
                  </a:schemeClr>
                </a:solidFill>
                <a:latin typeface="MS PGothic" panose="020B0600070205080204" pitchFamily="34" charset="-128"/>
                <a:ea typeface="MS PGothic" panose="020B0600070205080204" pitchFamily="34" charset="-128"/>
              </a:rPr>
              <a:t>About</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the</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Logo</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O</a:t>
            </a:r>
            <a:r>
              <a:rPr lang="en-IN" altLang="en-US" sz="3000" b="1" u="sng" dirty="0">
                <a:solidFill>
                  <a:schemeClr val="accent4">
                    <a:lumMod val="50000"/>
                  </a:schemeClr>
                </a:solidFill>
                <a:latin typeface="MS PGothic" panose="020B0600070205080204" pitchFamily="34" charset="-128"/>
                <a:ea typeface="MS PGothic" panose="020B0600070205080204" pitchFamily="34" charset="-128"/>
              </a:rPr>
              <a:t>f Tech mahindra </a:t>
            </a:r>
            <a:r>
              <a:rPr lang="en-IN" alt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Ltd</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p>
          <a:p>
            <a:endParaRPr lang="en-US" sz="3000" b="1" dirty="0">
              <a:ea typeface="Yu Gothic UI Semibold" panose="020B0700000000000000" pitchFamily="34" charset="-128"/>
              <a:cs typeface="Microsoft Uighur" panose="02000000000000000000" pitchFamily="2" charset="-78"/>
            </a:endParaRPr>
          </a:p>
          <a:p>
            <a:pPr marL="457200" indent="-457200">
              <a:buFont typeface="Arial" panose="020B0604020202020204" pitchFamily="34" charset="0"/>
              <a:buChar char="•"/>
            </a:pPr>
            <a:r>
              <a:rPr lang="en-US" sz="2900" b="1" dirty="0">
                <a:latin typeface="MS PGothic" panose="020B0600070205080204" pitchFamily="34" charset="-128"/>
                <a:ea typeface="MS PGothic" panose="020B0600070205080204" pitchFamily="34" charset="-128"/>
                <a:cs typeface="Microsoft Uighur" panose="02000000000000000000" pitchFamily="2" charset="-78"/>
              </a:rPr>
              <a:t>The Icon Communicates a sense of Engineering and Intelligence. The </a:t>
            </a:r>
            <a:r>
              <a:rPr lang="en-US" sz="2900" b="1" dirty="0">
                <a:solidFill>
                  <a:srgbClr val="FF0000"/>
                </a:solidFill>
                <a:latin typeface="MS PGothic" panose="020B0600070205080204" pitchFamily="34" charset="-128"/>
                <a:ea typeface="MS PGothic" panose="020B0600070205080204" pitchFamily="34" charset="-128"/>
                <a:cs typeface="Microsoft Uighur" panose="02000000000000000000" pitchFamily="2" charset="-78"/>
              </a:rPr>
              <a:t>Red </a:t>
            </a:r>
            <a:r>
              <a:rPr lang="en-US" sz="2900" b="1" dirty="0">
                <a:latin typeface="MS PGothic" panose="020B0600070205080204" pitchFamily="34" charset="-128"/>
                <a:ea typeface="MS PGothic" panose="020B0600070205080204" pitchFamily="34" charset="-128"/>
                <a:cs typeface="Microsoft Uighur" panose="02000000000000000000" pitchFamily="2" charset="-78"/>
              </a:rPr>
              <a:t>Colour</a:t>
            </a:r>
            <a:r>
              <a:rPr lang="en-US" sz="2900" b="1" dirty="0">
                <a:solidFill>
                  <a:srgbClr val="FF0000"/>
                </a:solidFill>
                <a:latin typeface="MS PGothic" panose="020B0600070205080204" pitchFamily="34" charset="-128"/>
                <a:ea typeface="MS PGothic" panose="020B0600070205080204" pitchFamily="34" charset="-128"/>
                <a:cs typeface="Microsoft Uighur" panose="02000000000000000000" pitchFamily="2" charset="-78"/>
              </a:rPr>
              <a:t> </a:t>
            </a:r>
            <a:r>
              <a:rPr lang="en-US" sz="2900" b="1" dirty="0">
                <a:latin typeface="MS PGothic" panose="020B0600070205080204" pitchFamily="34" charset="-128"/>
                <a:ea typeface="MS PGothic" panose="020B0600070205080204" pitchFamily="34" charset="-128"/>
                <a:cs typeface="Microsoft Uighur" panose="02000000000000000000" pitchFamily="2" charset="-78"/>
              </a:rPr>
              <a:t>in the Logo Shows the Continuity, Change and also Confidence. </a:t>
            </a:r>
          </a:p>
          <a:p>
            <a:pPr marL="457200" indent="-457200">
              <a:buFont typeface="Arial" panose="020B0604020202020204" pitchFamily="34" charset="0"/>
              <a:buChar char="•"/>
            </a:pPr>
            <a:endParaRPr lang="en-US" sz="2900" b="1" dirty="0">
              <a:latin typeface="MS PGothic" panose="020B0600070205080204" pitchFamily="34" charset="-128"/>
              <a:ea typeface="MS PGothic" panose="020B0600070205080204" pitchFamily="34" charset="-128"/>
              <a:cs typeface="Microsoft Uighur" panose="02000000000000000000" pitchFamily="2" charset="-78"/>
            </a:endParaRPr>
          </a:p>
          <a:p>
            <a:pPr marL="457200" indent="-457200">
              <a:buFont typeface="Arial" panose="020B0604020202020204" pitchFamily="34" charset="0"/>
              <a:buChar char="•"/>
            </a:pPr>
            <a:r>
              <a:rPr lang="en-US" sz="2900" b="1" dirty="0">
                <a:latin typeface="MS PGothic" panose="020B0600070205080204" pitchFamily="34" charset="-128"/>
                <a:ea typeface="MS PGothic" panose="020B0600070205080204" pitchFamily="34" charset="-128"/>
                <a:cs typeface="Microsoft Uighur" panose="02000000000000000000" pitchFamily="2" charset="-78"/>
              </a:rPr>
              <a:t>The </a:t>
            </a:r>
            <a:r>
              <a:rPr lang="en-US" sz="2900" b="1" dirty="0">
                <a:solidFill>
                  <a:srgbClr val="FF0000"/>
                </a:solidFill>
                <a:latin typeface="MS PGothic" panose="020B0600070205080204" pitchFamily="34" charset="-128"/>
                <a:ea typeface="MS PGothic" panose="020B0600070205080204" pitchFamily="34" charset="-128"/>
                <a:cs typeface="Microsoft Uighur" panose="02000000000000000000" pitchFamily="2" charset="-78"/>
              </a:rPr>
              <a:t>Red </a:t>
            </a:r>
            <a:r>
              <a:rPr lang="en-US" sz="2900" b="1" dirty="0">
                <a:latin typeface="MS PGothic" panose="020B0600070205080204" pitchFamily="34" charset="-128"/>
                <a:ea typeface="MS PGothic" panose="020B0600070205080204" pitchFamily="34" charset="-128"/>
                <a:cs typeface="Microsoft Uighur" panose="02000000000000000000" pitchFamily="2" charset="-78"/>
              </a:rPr>
              <a:t>Colour in the Logo’s Symbol Shows the Indication of Fuel or Fuel Level</a:t>
            </a:r>
          </a:p>
          <a:p>
            <a:pPr marL="457200" indent="-457200">
              <a:buFont typeface="Arial" panose="020B0604020202020204" pitchFamily="34" charset="0"/>
              <a:buChar char="•"/>
            </a:pPr>
            <a:endParaRPr lang="en-US" sz="2900" b="1" dirty="0">
              <a:latin typeface="MS PGothic" panose="020B0600070205080204" pitchFamily="34" charset="-128"/>
              <a:ea typeface="MS PGothic" panose="020B0600070205080204" pitchFamily="34" charset="-128"/>
              <a:cs typeface="Microsoft Uighur" panose="02000000000000000000" pitchFamily="2" charset="-78"/>
            </a:endParaRPr>
          </a:p>
          <a:p>
            <a:pPr marL="457200" indent="-457200">
              <a:buFont typeface="Arial" panose="020B0604020202020204" pitchFamily="34" charset="0"/>
              <a:buChar char="•"/>
            </a:pPr>
            <a:r>
              <a:rPr lang="en-US" sz="2900" b="1" dirty="0">
                <a:latin typeface="MS PGothic" panose="020B0600070205080204" pitchFamily="34" charset="-128"/>
                <a:ea typeface="MS PGothic" panose="020B0600070205080204" pitchFamily="34" charset="-128"/>
                <a:cs typeface="Microsoft Uighur" panose="02000000000000000000" pitchFamily="2" charset="-78"/>
              </a:rPr>
              <a:t>The </a:t>
            </a:r>
            <a:r>
              <a:rPr lang="en-US" sz="2900" b="1" dirty="0">
                <a:solidFill>
                  <a:schemeClr val="accent1">
                    <a:lumMod val="75000"/>
                  </a:schemeClr>
                </a:solidFill>
                <a:latin typeface="MS PGothic" panose="020B0600070205080204" pitchFamily="34" charset="-128"/>
                <a:ea typeface="MS PGothic" panose="020B0600070205080204" pitchFamily="34" charset="-128"/>
                <a:cs typeface="Microsoft Uighur" panose="02000000000000000000" pitchFamily="2" charset="-78"/>
              </a:rPr>
              <a:t>Black</a:t>
            </a:r>
            <a:r>
              <a:rPr lang="en-US" sz="2900" b="1" dirty="0">
                <a:solidFill>
                  <a:srgbClr val="002060"/>
                </a:solidFill>
                <a:latin typeface="MS PGothic" panose="020B0600070205080204" pitchFamily="34" charset="-128"/>
                <a:ea typeface="MS PGothic" panose="020B0600070205080204" pitchFamily="34" charset="-128"/>
                <a:cs typeface="Microsoft Uighur" panose="02000000000000000000" pitchFamily="2" charset="-78"/>
              </a:rPr>
              <a:t> </a:t>
            </a:r>
            <a:r>
              <a:rPr lang="en-US" sz="2900" b="1" dirty="0">
                <a:solidFill>
                  <a:schemeClr val="tx1">
                    <a:lumMod val="95000"/>
                    <a:lumOff val="5000"/>
                  </a:schemeClr>
                </a:solidFill>
                <a:latin typeface="MS PGothic" panose="020B0600070205080204" pitchFamily="34" charset="-128"/>
                <a:ea typeface="MS PGothic" panose="020B0600070205080204" pitchFamily="34" charset="-128"/>
                <a:cs typeface="Microsoft Uighur" panose="02000000000000000000" pitchFamily="2" charset="-78"/>
              </a:rPr>
              <a:t>Colour</a:t>
            </a:r>
            <a:r>
              <a:rPr lang="en-US" sz="2900" b="1" dirty="0">
                <a:solidFill>
                  <a:srgbClr val="002060"/>
                </a:solidFill>
                <a:latin typeface="MS PGothic" panose="020B0600070205080204" pitchFamily="34" charset="-128"/>
                <a:ea typeface="MS PGothic" panose="020B0600070205080204" pitchFamily="34" charset="-128"/>
                <a:cs typeface="Microsoft Uighur" panose="02000000000000000000" pitchFamily="2" charset="-78"/>
              </a:rPr>
              <a:t> </a:t>
            </a:r>
            <a:r>
              <a:rPr lang="en-US" sz="2900" b="1" dirty="0">
                <a:latin typeface="MS PGothic" panose="020B0600070205080204" pitchFamily="34" charset="-128"/>
                <a:ea typeface="MS PGothic" panose="020B0600070205080204" pitchFamily="34" charset="-128"/>
                <a:cs typeface="Microsoft Uighur" panose="02000000000000000000" pitchFamily="2" charset="-78"/>
              </a:rPr>
              <a:t>indicates the type of powerful Engine used and the Experienced Tech they use.</a:t>
            </a:r>
          </a:p>
          <a:p>
            <a:pPr marL="457200" indent="-457200">
              <a:buFont typeface="Arial" panose="020B0604020202020204" pitchFamily="34" charset="0"/>
              <a:buChar char="•"/>
            </a:pPr>
            <a:endParaRPr lang="en-US" sz="2900" b="1" dirty="0">
              <a:latin typeface="MS PGothic" panose="020B0600070205080204" pitchFamily="34" charset="-128"/>
              <a:ea typeface="MS PGothic" panose="020B0600070205080204" pitchFamily="34" charset="-128"/>
              <a:cs typeface="Microsoft Uighur" panose="02000000000000000000" pitchFamily="2" charset="-78"/>
            </a:endParaRPr>
          </a:p>
          <a:p>
            <a:pPr marL="514350" indent="-514350">
              <a:buFont typeface="Arial" panose="020B0604020202020204" pitchFamily="34" charset="0"/>
              <a:buChar char="•"/>
            </a:pPr>
            <a:r>
              <a:rPr lang="en-US" sz="2900" b="1" dirty="0">
                <a:latin typeface="MS PGothic" panose="020B0600070205080204" pitchFamily="34" charset="-128"/>
                <a:ea typeface="MS PGothic" panose="020B0600070205080204" pitchFamily="34" charset="-128"/>
                <a:cs typeface="Microsoft Uighur" panose="02000000000000000000" pitchFamily="2" charset="-78"/>
              </a:rPr>
              <a:t>The Logo is Geometrical and Sharper.</a:t>
            </a:r>
          </a:p>
          <a:p>
            <a:pPr marL="457200" indent="-457200">
              <a:buFont typeface="Arial" panose="020B0604020202020204" pitchFamily="34" charset="0"/>
              <a:buChar char="•"/>
            </a:pPr>
            <a:endParaRPr lang="en-US" sz="2900" b="1" dirty="0">
              <a:latin typeface="MS PGothic" panose="020B0600070205080204" pitchFamily="34" charset="-128"/>
              <a:ea typeface="MS PGothic" panose="020B0600070205080204" pitchFamily="34" charset="-128"/>
              <a:cs typeface="Microsoft Uighur" panose="02000000000000000000" pitchFamily="2" charset="-78"/>
            </a:endParaRPr>
          </a:p>
          <a:p>
            <a:pPr marL="457200" indent="-457200">
              <a:buFont typeface="Arial" panose="020B0604020202020204" pitchFamily="34" charset="0"/>
              <a:buChar char="•"/>
            </a:pPr>
            <a:endParaRPr lang="en-US" sz="2900" b="1" dirty="0">
              <a:latin typeface="MS PGothic" panose="020B0600070205080204" pitchFamily="34" charset="-128"/>
              <a:ea typeface="MS PGothic" panose="020B0600070205080204" pitchFamily="34" charset="-128"/>
              <a:cs typeface="Microsoft Uighur" panose="02000000000000000000" pitchFamily="2" charset="-78"/>
            </a:endParaRPr>
          </a:p>
          <a:p>
            <a:pPr marL="457200" indent="-457200">
              <a:buFont typeface="Arial" panose="020B0604020202020204" pitchFamily="34" charset="0"/>
              <a:buChar char="•"/>
            </a:pPr>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t>Brand Study Of </a:t>
            </a:r>
            <a:r>
              <a:rPr lang="en-IN" b="1" dirty="0"/>
              <a:t>T</a:t>
            </a:r>
            <a:r>
              <a:rPr lang="en-IN" altLang="en-US" b="1" dirty="0"/>
              <a:t>ech mahindra </a:t>
            </a:r>
            <a:r>
              <a:rPr lang="en-US" b="1" dirty="0"/>
              <a:t>Ltd</a:t>
            </a:r>
            <a:endParaRPr lang="en-US" b="1" dirty="0">
              <a:latin typeface="Book Antiqua" panose="02040602050305030304" pitchFamily="18" charset="0"/>
            </a:endParaRPr>
          </a:p>
        </p:txBody>
      </p:sp>
      <p:sp>
        <p:nvSpPr>
          <p:cNvPr id="7" name="TextBox 6"/>
          <p:cNvSpPr txBox="1"/>
          <p:nvPr/>
        </p:nvSpPr>
        <p:spPr>
          <a:xfrm>
            <a:off x="12405" y="800986"/>
            <a:ext cx="9131595" cy="6462395"/>
          </a:xfrm>
          <a:prstGeom prst="rect">
            <a:avLst/>
          </a:prstGeom>
          <a:noFill/>
          <a:effectLst/>
        </p:spPr>
        <p:txBody>
          <a:bodyPr wrap="square" rtlCol="0">
            <a:spAutoFit/>
          </a:bodyPr>
          <a:lstStyle/>
          <a:p>
            <a:r>
              <a:rPr lang="en-US" sz="3000" b="1" u="sng" dirty="0">
                <a:solidFill>
                  <a:schemeClr val="accent4">
                    <a:lumMod val="50000"/>
                  </a:schemeClr>
                </a:solidFill>
                <a:latin typeface="MS PGothic" panose="020B0600070205080204" pitchFamily="34" charset="-128"/>
                <a:ea typeface="MS PGothic" panose="020B0600070205080204" pitchFamily="34" charset="-128"/>
              </a:rPr>
              <a:t>About</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the</a:t>
            </a:r>
            <a:r>
              <a:rPr lang="en-US" sz="3000" b="1" dirty="0">
                <a:solidFill>
                  <a:schemeClr val="accent4">
                    <a:lumMod val="50000"/>
                  </a:schemeClr>
                </a:solidFill>
                <a:latin typeface="MS PGothic" panose="020B0600070205080204" pitchFamily="34" charset="-128"/>
                <a:ea typeface="MS PGothic" panose="020B0600070205080204" pitchFamily="34" charset="-128"/>
              </a:rPr>
              <a:t> M</a:t>
            </a:r>
            <a:r>
              <a:rPr lang="en-US" sz="3000" b="1" u="sng" dirty="0">
                <a:solidFill>
                  <a:schemeClr val="accent4">
                    <a:lumMod val="50000"/>
                  </a:schemeClr>
                </a:solidFill>
                <a:latin typeface="MS PGothic" panose="020B0600070205080204" pitchFamily="34" charset="-128"/>
                <a:ea typeface="MS PGothic" panose="020B0600070205080204" pitchFamily="34" charset="-128"/>
              </a:rPr>
              <a:t>ission</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Of</a:t>
            </a:r>
            <a:r>
              <a:rPr lang="en-IN" altLang="en-US" sz="3000" b="1" u="sng" dirty="0">
                <a:solidFill>
                  <a:schemeClr val="accent4">
                    <a:lumMod val="50000"/>
                  </a:schemeClr>
                </a:solidFill>
                <a:latin typeface="MS PGothic" panose="020B0600070205080204" pitchFamily="34" charset="-128"/>
                <a:ea typeface="MS PGothic" panose="020B0600070205080204" pitchFamily="34" charset="-128"/>
              </a:rPr>
              <a:t> Tech mahindra </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Ltd</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p>
          <a:p>
            <a:endParaRPr lang="en-US" sz="3000" b="1" dirty="0">
              <a:solidFill>
                <a:schemeClr val="accent4">
                  <a:lumMod val="50000"/>
                </a:schemeClr>
              </a:solidFill>
              <a:ea typeface="Yu Gothic UI Semibold" panose="020B0700000000000000" pitchFamily="34" charset="-128"/>
              <a:cs typeface="Microsoft Uighur" panose="02000000000000000000" pitchFamily="2" charset="-78"/>
            </a:endParaRP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HMC group of Companies aspires to deliver the best and the most cost-effective products &amp; solutions empowered by superior technologies.</a:t>
            </a:r>
          </a:p>
          <a:p>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 The Group is committed to ensuring value for money by developing high-quality, environment-friendly and efficient solutions that fulfil the diverse needs of customers.</a:t>
            </a:r>
          </a:p>
          <a:p>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At Hero Motors, we are committed to give our best and Achieve the Highest Standards in Performance, Quality, Systems, Care and Relationships. And then we want to beat these High Standards and go further because anything that can be done can be done better.”</a:t>
            </a:r>
          </a:p>
          <a:p>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t>Brand Study Of </a:t>
            </a:r>
            <a:r>
              <a:rPr lang="en-IN" b="1" dirty="0"/>
              <a:t>T</a:t>
            </a:r>
            <a:r>
              <a:rPr lang="en-IN" altLang="en-US" b="1" dirty="0"/>
              <a:t>ech mahindra </a:t>
            </a:r>
            <a:r>
              <a:rPr lang="en-US" b="1" dirty="0"/>
              <a:t> Ltd</a:t>
            </a:r>
            <a:endParaRPr lang="en-US" b="1" dirty="0">
              <a:latin typeface="Book Antiqua" panose="02040602050305030304" pitchFamily="18" charset="0"/>
            </a:endParaRPr>
          </a:p>
        </p:txBody>
      </p:sp>
      <p:sp>
        <p:nvSpPr>
          <p:cNvPr id="7" name="TextBox 6"/>
          <p:cNvSpPr txBox="1"/>
          <p:nvPr/>
        </p:nvSpPr>
        <p:spPr>
          <a:xfrm>
            <a:off x="12405" y="800986"/>
            <a:ext cx="9144000" cy="4861560"/>
          </a:xfrm>
          <a:prstGeom prst="rect">
            <a:avLst/>
          </a:prstGeom>
          <a:noFill/>
          <a:effectLst/>
        </p:spPr>
        <p:txBody>
          <a:bodyPr wrap="square" rtlCol="0">
            <a:spAutoFit/>
          </a:bodyPr>
          <a:lstStyle/>
          <a:p>
            <a:r>
              <a:rPr lang="en-US" sz="3000" b="1" u="sng" dirty="0">
                <a:solidFill>
                  <a:schemeClr val="accent4">
                    <a:lumMod val="50000"/>
                  </a:schemeClr>
                </a:solidFill>
                <a:latin typeface="MS PGothic" panose="020B0600070205080204" pitchFamily="34" charset="-128"/>
                <a:ea typeface="MS PGothic" panose="020B0600070205080204" pitchFamily="34" charset="-128"/>
              </a:rPr>
              <a:t>About</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the</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Vision</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u="sng" dirty="0">
                <a:solidFill>
                  <a:schemeClr val="accent4">
                    <a:lumMod val="50000"/>
                  </a:schemeClr>
                </a:solidFill>
                <a:latin typeface="MS PGothic" panose="020B0600070205080204" pitchFamily="34" charset="-128"/>
                <a:ea typeface="MS PGothic" panose="020B0600070205080204" pitchFamily="34" charset="-128"/>
              </a:rPr>
              <a:t>Of</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IN" altLang="en-US" sz="3000" b="1" dirty="0">
                <a:solidFill>
                  <a:schemeClr val="accent4">
                    <a:lumMod val="50000"/>
                  </a:schemeClr>
                </a:solidFill>
                <a:latin typeface="MS PGothic" panose="020B0600070205080204" pitchFamily="34" charset="-128"/>
                <a:ea typeface="MS PGothic" panose="020B0600070205080204" pitchFamily="34" charset="-128"/>
              </a:rPr>
              <a:t>Tech mahindra </a:t>
            </a:r>
            <a:r>
              <a:rPr lang="en-US" sz="3000" b="1" u="sng" dirty="0">
                <a:solidFill>
                  <a:schemeClr val="accent4">
                    <a:lumMod val="50000"/>
                  </a:schemeClr>
                </a:solidFill>
                <a:latin typeface="MS PGothic" panose="020B0600070205080204" pitchFamily="34" charset="-128"/>
                <a:ea typeface="MS PGothic" panose="020B0600070205080204" pitchFamily="34" charset="-128"/>
              </a:rPr>
              <a:t>Ltd</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p>
          <a:p>
            <a:endParaRPr lang="en-US" sz="3000" b="1" dirty="0">
              <a:solidFill>
                <a:schemeClr val="accent4">
                  <a:lumMod val="50000"/>
                </a:schemeClr>
              </a:solidFill>
              <a:ea typeface="Yu Gothic UI Semibold" panose="020B0700000000000000" pitchFamily="34" charset="-128"/>
              <a:cs typeface="Microsoft Uighur" panose="02000000000000000000" pitchFamily="2" charset="-78"/>
            </a:endParaRP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HMC group of Companies aspires to deliver the best and the most cost-effective products &amp; solutions empowered by superior technologies.</a:t>
            </a:r>
          </a:p>
          <a:p>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r>
              <a:rPr lang="en-US" sz="2500" b="1" dirty="0">
                <a:latin typeface="MS PGothic" panose="020B0600070205080204" pitchFamily="34" charset="-128"/>
                <a:ea typeface="MS PGothic" panose="020B0600070205080204" pitchFamily="34" charset="-128"/>
                <a:cs typeface="Microsoft Uighur" panose="02000000000000000000" pitchFamily="2" charset="-78"/>
              </a:rPr>
              <a:t> </a:t>
            </a: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Re-define Mobility through the creation of a Mobility Roadmaps</a:t>
            </a:r>
          </a:p>
          <a:p>
            <a:pPr marL="342900" indent="-342900">
              <a:buFont typeface="Arial" panose="020B0604020202020204" pitchFamily="34" charset="0"/>
              <a:buChar char="•"/>
            </a:pPr>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pPr marL="342900" indent="-342900">
              <a:buFont typeface="Arial" panose="020B0604020202020204" pitchFamily="34" charset="0"/>
              <a:buChar char="•"/>
            </a:pPr>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pPr marL="342900" indent="-342900">
              <a:buFont typeface="Arial" panose="020B0604020202020204" pitchFamily="34" charset="0"/>
              <a:buChar char="•"/>
            </a:pPr>
            <a:endParaRPr lang="en-US" sz="2500" b="1" dirty="0">
              <a:latin typeface="MS PGothic" panose="020B0600070205080204" pitchFamily="34" charset="-128"/>
              <a:ea typeface="MS PGothic" panose="020B0600070205080204" pitchFamily="34" charset="-128"/>
              <a:cs typeface="Microsoft Uighur" panose="02000000000000000000" pitchFamily="2" charset="-78"/>
            </a:endParaRPr>
          </a:p>
          <a:p>
            <a:pPr marL="342900" indent="-342900">
              <a:buFont typeface="Arial" panose="020B0604020202020204" pitchFamily="34" charset="0"/>
              <a:buChar char="•"/>
            </a:pPr>
            <a:r>
              <a:rPr lang="en-US" sz="2500" b="1" dirty="0">
                <a:latin typeface="MS PGothic" panose="020B0600070205080204" pitchFamily="34" charset="-128"/>
                <a:ea typeface="MS PGothic" panose="020B0600070205080204" pitchFamily="34" charset="-128"/>
                <a:cs typeface="Microsoft Uighur" panose="02000000000000000000" pitchFamily="2" charset="-78"/>
              </a:rPr>
              <a:t>Set best practice and Benchmarks for the Industry.</a:t>
            </a:r>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t>Competitor Analysis of </a:t>
            </a:r>
            <a:r>
              <a:rPr lang="en-IN" altLang="en-US" b="1" dirty="0"/>
              <a:t>tech mahindra </a:t>
            </a:r>
            <a:r>
              <a:rPr lang="en-US" b="1" dirty="0"/>
              <a:t>Ltd</a:t>
            </a:r>
            <a:endParaRPr lang="en-US" b="1" dirty="0">
              <a:latin typeface="Book Antiqua" panose="02040602050305030304" pitchFamily="18" charset="0"/>
            </a:endParaRPr>
          </a:p>
        </p:txBody>
      </p:sp>
      <p:sp>
        <p:nvSpPr>
          <p:cNvPr id="7" name="TextBox 6"/>
          <p:cNvSpPr txBox="1"/>
          <p:nvPr/>
        </p:nvSpPr>
        <p:spPr>
          <a:xfrm>
            <a:off x="233916" y="871871"/>
            <a:ext cx="8910084" cy="7893685"/>
          </a:xfrm>
          <a:prstGeom prst="rect">
            <a:avLst/>
          </a:prstGeom>
          <a:noFill/>
          <a:effectLst/>
        </p:spPr>
        <p:txBody>
          <a:bodyPr wrap="square" rtlCol="0">
            <a:spAutoFit/>
          </a:bodyPr>
          <a:lstStyle/>
          <a:p>
            <a:r>
              <a:rPr lang="en-US" sz="2800" b="1" u="sng" dirty="0">
                <a:solidFill>
                  <a:schemeClr val="accent4">
                    <a:lumMod val="50000"/>
                  </a:schemeClr>
                </a:solidFill>
                <a:latin typeface="MS PGothic" panose="020B0600070205080204" pitchFamily="34" charset="-128"/>
                <a:ea typeface="MS PGothic" panose="020B0600070205080204" pitchFamily="34" charset="-128"/>
              </a:rPr>
              <a:t>About</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the</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Other</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Competitors</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2800" b="1" u="sng" dirty="0">
                <a:solidFill>
                  <a:schemeClr val="accent4">
                    <a:lumMod val="50000"/>
                  </a:schemeClr>
                </a:solidFill>
                <a:latin typeface="MS PGothic" panose="020B0600070205080204" pitchFamily="34" charset="-128"/>
                <a:ea typeface="MS PGothic" panose="020B0600070205080204" pitchFamily="34" charset="-128"/>
              </a:rPr>
              <a:t>With</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IN" sz="2800" b="1" dirty="0">
                <a:solidFill>
                  <a:schemeClr val="accent4">
                    <a:lumMod val="50000"/>
                  </a:schemeClr>
                </a:solidFill>
                <a:latin typeface="MS PGothic" panose="020B0600070205080204" pitchFamily="34" charset="-128"/>
                <a:ea typeface="MS PGothic" panose="020B0600070205080204" pitchFamily="34" charset="-128"/>
              </a:rPr>
              <a:t>T</a:t>
            </a:r>
            <a:r>
              <a:rPr lang="en-IN" altLang="en-US" sz="2800" b="1" dirty="0">
                <a:solidFill>
                  <a:schemeClr val="accent4">
                    <a:lumMod val="50000"/>
                  </a:schemeClr>
                </a:solidFill>
                <a:latin typeface="MS PGothic" panose="020B0600070205080204" pitchFamily="34" charset="-128"/>
                <a:ea typeface="MS PGothic" panose="020B0600070205080204" pitchFamily="34" charset="-128"/>
              </a:rPr>
              <a:t>ech mahindra </a:t>
            </a:r>
            <a:r>
              <a:rPr lang="en-US" sz="2800" b="1" u="sng" dirty="0">
                <a:solidFill>
                  <a:schemeClr val="accent4">
                    <a:lumMod val="50000"/>
                  </a:schemeClr>
                </a:solidFill>
                <a:latin typeface="MS PGothic" panose="020B0600070205080204" pitchFamily="34" charset="-128"/>
                <a:ea typeface="MS PGothic" panose="020B0600070205080204" pitchFamily="34" charset="-128"/>
              </a:rPr>
              <a:t>Ltd</a:t>
            </a:r>
            <a:r>
              <a:rPr lang="en-US" sz="2800" b="1" dirty="0">
                <a:solidFill>
                  <a:schemeClr val="accent4">
                    <a:lumMod val="50000"/>
                  </a:schemeClr>
                </a:solidFill>
                <a:latin typeface="MS PGothic" panose="020B0600070205080204" pitchFamily="34" charset="-128"/>
                <a:ea typeface="MS PGothic" panose="020B0600070205080204" pitchFamily="34" charset="-128"/>
              </a:rPr>
              <a:t> </a:t>
            </a:r>
            <a:r>
              <a:rPr lang="en-US" sz="3200" b="1" dirty="0">
                <a:solidFill>
                  <a:schemeClr val="accent4">
                    <a:lumMod val="50000"/>
                  </a:schemeClr>
                </a:solidFill>
                <a:latin typeface="MS PGothic" panose="020B0600070205080204" pitchFamily="34" charset="-128"/>
                <a:ea typeface="MS PGothic" panose="020B0600070205080204" pitchFamily="34" charset="-128"/>
              </a:rPr>
              <a:t>:-</a:t>
            </a:r>
          </a:p>
          <a:p>
            <a:endParaRPr lang="en-US" sz="3200" b="1" dirty="0">
              <a:latin typeface="MS PGothic" panose="020B0600070205080204" pitchFamily="34" charset="-128"/>
              <a:ea typeface="MS PGothic" panose="020B0600070205080204" pitchFamily="34" charset="-128"/>
            </a:endParaRPr>
          </a:p>
          <a:p>
            <a:r>
              <a:rPr lang="en-IN" altLang="en-US" sz="3200" b="1" dirty="0">
                <a:latin typeface="MS PGothic" panose="020B0600070205080204" pitchFamily="34" charset="-128"/>
                <a:ea typeface="MS PGothic" panose="020B0600070205080204" pitchFamily="34" charset="-128"/>
              </a:rPr>
              <a:t>Tech mahindra </a:t>
            </a:r>
            <a:r>
              <a:rPr lang="en-US" sz="3200" b="1" dirty="0">
                <a:latin typeface="MS PGothic" panose="020B0600070205080204" pitchFamily="34" charset="-128"/>
                <a:ea typeface="MS PGothic" panose="020B0600070205080204" pitchFamily="34" charset="-128"/>
              </a:rPr>
              <a:t>Many Competitors Across India they are as follows : </a:t>
            </a:r>
          </a:p>
          <a:p>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wipro </a:t>
            </a: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Tata Consultancy services</a:t>
            </a: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HCL Tech </a:t>
            </a: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IBM</a:t>
            </a: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INFOSYS</a:t>
            </a: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200" b="1" dirty="0">
                <a:latin typeface="MS PGothic" panose="020B0600070205080204" pitchFamily="34" charset="-128"/>
                <a:ea typeface="MS PGothic" panose="020B0600070205080204" pitchFamily="34" charset="-128"/>
              </a:rPr>
              <a:t>CAPGEMINI</a:t>
            </a: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32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3200" b="1" dirty="0">
              <a:latin typeface="MS PGothic" panose="020B0600070205080204" pitchFamily="34" charset="-128"/>
              <a:ea typeface="MS PGothic" panose="020B0600070205080204" pitchFamily="34" charset="-128"/>
            </a:endParaRPr>
          </a:p>
          <a:p>
            <a:r>
              <a:rPr lang="en-US" sz="3200" b="1" dirty="0">
                <a:latin typeface="MS PGothic" panose="020B0600070205080204" pitchFamily="34" charset="-128"/>
                <a:ea typeface="MS PGothic" panose="020B0600070205080204" pitchFamily="34" charset="-128"/>
              </a:rPr>
              <a:t> </a:t>
            </a:r>
            <a:endParaRPr lang="en-US" sz="3000" b="1" dirty="0">
              <a:ea typeface="Yu Gothic UI Semibold" panose="020B0700000000000000" pitchFamily="34" charset="-128"/>
              <a:cs typeface="Microsoft Uighur" panose="02000000000000000000" pitchFamily="2" charset="-78"/>
            </a:endParaRPr>
          </a:p>
          <a:p>
            <a:endParaRPr lang="en-US" sz="3000" b="1" dirty="0">
              <a:ea typeface="Yu Gothic UI Semibold" panose="020B0700000000000000" pitchFamily="34" charset="-128"/>
              <a:cs typeface="Microsoft Uighur" panose="02000000000000000000" pitchFamily="2" charset="-78"/>
            </a:endParaRPr>
          </a:p>
          <a:p>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Target Audience </a:t>
            </a:r>
          </a:p>
        </p:txBody>
      </p:sp>
      <p:sp>
        <p:nvSpPr>
          <p:cNvPr id="7" name="TextBox 6"/>
          <p:cNvSpPr txBox="1"/>
          <p:nvPr/>
        </p:nvSpPr>
        <p:spPr>
          <a:xfrm>
            <a:off x="233916" y="871871"/>
            <a:ext cx="8910084" cy="7262495"/>
          </a:xfrm>
          <a:prstGeom prst="rect">
            <a:avLst/>
          </a:prstGeom>
          <a:noFill/>
          <a:effectLst/>
        </p:spPr>
        <p:txBody>
          <a:bodyPr wrap="square" rtlCol="0">
            <a:spAutoFit/>
          </a:bodyPr>
          <a:lstStyle/>
          <a:p>
            <a:r>
              <a:rPr lang="en-US" sz="3300" b="1" u="sng" dirty="0">
                <a:solidFill>
                  <a:schemeClr val="accent4">
                    <a:lumMod val="50000"/>
                  </a:schemeClr>
                </a:solidFill>
                <a:latin typeface="MS PGothic" panose="020B0600070205080204" pitchFamily="34" charset="-128"/>
                <a:ea typeface="MS PGothic" panose="020B0600070205080204" pitchFamily="34" charset="-128"/>
              </a:rPr>
              <a:t>Target</a:t>
            </a:r>
            <a:r>
              <a:rPr lang="en-US" sz="3300" b="1" dirty="0">
                <a:solidFill>
                  <a:schemeClr val="accent4">
                    <a:lumMod val="50000"/>
                  </a:schemeClr>
                </a:solidFill>
                <a:latin typeface="MS PGothic" panose="020B0600070205080204" pitchFamily="34" charset="-128"/>
                <a:ea typeface="MS PGothic" panose="020B0600070205080204" pitchFamily="34" charset="-128"/>
              </a:rPr>
              <a:t> </a:t>
            </a:r>
            <a:r>
              <a:rPr lang="en-US" sz="3300" b="1" u="sng" dirty="0">
                <a:solidFill>
                  <a:schemeClr val="accent4">
                    <a:lumMod val="50000"/>
                  </a:schemeClr>
                </a:solidFill>
                <a:latin typeface="MS PGothic" panose="020B0600070205080204" pitchFamily="34" charset="-128"/>
                <a:ea typeface="MS PGothic" panose="020B0600070205080204" pitchFamily="34" charset="-128"/>
              </a:rPr>
              <a:t>Audience</a:t>
            </a:r>
            <a:r>
              <a:rPr lang="en-US" sz="3300" b="1" dirty="0">
                <a:solidFill>
                  <a:schemeClr val="accent4">
                    <a:lumMod val="50000"/>
                  </a:schemeClr>
                </a:solidFill>
                <a:latin typeface="MS PGothic" panose="020B0600070205080204" pitchFamily="34" charset="-128"/>
                <a:ea typeface="MS PGothic" panose="020B0600070205080204" pitchFamily="34" charset="-128"/>
              </a:rPr>
              <a:t> </a:t>
            </a:r>
          </a:p>
          <a:p>
            <a:endParaRPr lang="en-IN" altLang="en-US" sz="3300" b="1" dirty="0">
              <a:latin typeface="MS PGothic" panose="020B0600070205080204" pitchFamily="34" charset="-128"/>
              <a:ea typeface="MS PGothic" panose="020B0600070205080204" pitchFamily="34" charset="-128"/>
            </a:endParaRPr>
          </a:p>
          <a:p>
            <a:r>
              <a:rPr lang="en-IN" altLang="en-US" sz="3300" b="1" dirty="0">
                <a:latin typeface="MS PGothic" panose="020B0600070205080204" pitchFamily="34" charset="-128"/>
                <a:ea typeface="MS PGothic" panose="020B0600070205080204" pitchFamily="34" charset="-128"/>
              </a:rPr>
              <a:t>TECH MAHINDRA </a:t>
            </a:r>
            <a:r>
              <a:rPr lang="en-US" sz="3300" b="1" dirty="0">
                <a:latin typeface="MS PGothic" panose="020B0600070205080204" pitchFamily="34" charset="-128"/>
                <a:ea typeface="MS PGothic" panose="020B0600070205080204" pitchFamily="34" charset="-128"/>
              </a:rPr>
              <a:t>is Targeting Audience Mainly Through :</a:t>
            </a:r>
          </a:p>
          <a:p>
            <a:pPr marL="457200" indent="-457200">
              <a:buFont typeface="Arial" panose="020B0604020202020204" pitchFamily="34" charset="0"/>
              <a:buChar char="•"/>
            </a:pPr>
            <a:endParaRPr lang="en-US" sz="33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IN" altLang="en-US" sz="3000" b="1" dirty="0">
                <a:latin typeface="MS PGothic" panose="020B0600070205080204" pitchFamily="34" charset="-128"/>
                <a:ea typeface="MS PGothic" panose="020B0600070205080204" pitchFamily="34" charset="-128"/>
              </a:rPr>
              <a:t>STOCKPRICE TRAGET FOR TECH MAHINDRA LIMITED TECHM ARE 1226.8 ON DOWN SIDE AND 1243.7 ON UP SIDE </a:t>
            </a:r>
            <a:endParaRPr lang="en-US" sz="3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3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3000" b="1" dirty="0">
                <a:latin typeface="MS PGothic" panose="020B0600070205080204" pitchFamily="34" charset="-128"/>
                <a:ea typeface="MS PGothic" panose="020B0600070205080204" pitchFamily="34" charset="-128"/>
              </a:rPr>
              <a:t>Young boys in the Age B</a:t>
            </a:r>
            <a:r>
              <a:rPr lang="en-IN" altLang="en-US" sz="3000" b="1" dirty="0">
                <a:latin typeface="MS PGothic" panose="020B0600070205080204" pitchFamily="34" charset="-128"/>
                <a:ea typeface="MS PGothic" panose="020B0600070205080204" pitchFamily="34" charset="-128"/>
              </a:rPr>
              <a:t>.</a:t>
            </a:r>
            <a:r>
              <a:rPr lang="en-US" sz="3000" b="1" dirty="0">
                <a:latin typeface="MS PGothic" panose="020B0600070205080204" pitchFamily="34" charset="-128"/>
                <a:ea typeface="MS PGothic" panose="020B0600070205080204" pitchFamily="34" charset="-128"/>
              </a:rPr>
              <a:t>etween 19 – 30 years old.</a:t>
            </a:r>
          </a:p>
          <a:p>
            <a:pPr marL="457200" indent="-457200">
              <a:buFont typeface="Arial" panose="020B0604020202020204" pitchFamily="34" charset="0"/>
              <a:buChar char="•"/>
            </a:pPr>
            <a:endParaRPr lang="en-US" sz="3000" b="1" dirty="0">
              <a:latin typeface="MS PGothic" panose="020B0600070205080204" pitchFamily="34" charset="-128"/>
              <a:ea typeface="MS PGothic" panose="020B0600070205080204" pitchFamily="34" charset="-128"/>
            </a:endParaRPr>
          </a:p>
          <a:p>
            <a:pPr indent="0">
              <a:buFont typeface="Arial" panose="020B0604020202020204" pitchFamily="34" charset="0"/>
              <a:buNone/>
            </a:pPr>
            <a:endParaRPr lang="en-US" sz="3000" b="1" dirty="0">
              <a:latin typeface="MS PGothic" panose="020B0600070205080204" pitchFamily="34" charset="-128"/>
              <a:ea typeface="MS PGothic" panose="020B0600070205080204" pitchFamily="34" charset="-128"/>
            </a:endParaRPr>
          </a:p>
          <a:p>
            <a:r>
              <a:rPr lang="en-US" sz="3200" b="1" dirty="0">
                <a:latin typeface="MS PGothic" panose="020B0600070205080204" pitchFamily="34" charset="-128"/>
                <a:ea typeface="MS PGothic" panose="020B0600070205080204" pitchFamily="34" charset="-128"/>
              </a:rPr>
              <a:t> </a:t>
            </a:r>
            <a:endParaRPr lang="en-US" sz="3000" b="1" dirty="0">
              <a:ea typeface="Yu Gothic UI Semibold" panose="020B0700000000000000" pitchFamily="34" charset="-128"/>
              <a:cs typeface="Microsoft Uighur" panose="02000000000000000000" pitchFamily="2" charset="-78"/>
            </a:endParaRPr>
          </a:p>
          <a:p>
            <a:endParaRPr lang="en-US" sz="3000" b="1" dirty="0">
              <a:ea typeface="Yu Gothic UI Semibold" panose="020B0700000000000000" pitchFamily="34" charset="-128"/>
              <a:cs typeface="Microsoft Uighur" panose="02000000000000000000" pitchFamily="2" charset="-78"/>
            </a:endParaRPr>
          </a:p>
          <a:p>
            <a:endParaRPr lang="en-US" sz="2900" b="1" dirty="0">
              <a:ea typeface="Yu Gothic UI Semibold" panose="020B0700000000000000" pitchFamily="34" charset="-128"/>
              <a:cs typeface="Microsoft Uighur" panose="02000000000000000000" pitchFamily="2" charset="-78"/>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5" y="-37214"/>
            <a:ext cx="9144000" cy="838200"/>
          </a:xfrm>
          <a:solidFill>
            <a:schemeClr val="accent1">
              <a:lumMod val="20000"/>
              <a:lumOff val="80000"/>
            </a:schemeClr>
          </a:solidFill>
          <a:ln>
            <a:solidFill>
              <a:schemeClr val="accent1">
                <a:lumMod val="50000"/>
              </a:schemeClr>
            </a:solidFill>
          </a:ln>
        </p:spPr>
        <p:style>
          <a:lnRef idx="1">
            <a:schemeClr val="accent3"/>
          </a:lnRef>
          <a:fillRef idx="2">
            <a:schemeClr val="accent3"/>
          </a:fillRef>
          <a:effectRef idx="1">
            <a:schemeClr val="accent3"/>
          </a:effectRef>
          <a:fontRef idx="minor">
            <a:schemeClr val="dk1"/>
          </a:fontRef>
        </p:style>
        <p:txBody>
          <a:bodyPr>
            <a:noAutofit/>
          </a:bodyPr>
          <a:lstStyle/>
          <a:p>
            <a:pPr algn="ctr"/>
            <a:r>
              <a:rPr lang="en-US" b="1" dirty="0">
                <a:latin typeface="Book Antiqua" panose="02040602050305030304" pitchFamily="18" charset="0"/>
              </a:rPr>
              <a:t>SEO</a:t>
            </a:r>
          </a:p>
        </p:txBody>
      </p:sp>
      <p:sp>
        <p:nvSpPr>
          <p:cNvPr id="7" name="TextBox 6"/>
          <p:cNvSpPr txBox="1"/>
          <p:nvPr/>
        </p:nvSpPr>
        <p:spPr>
          <a:xfrm>
            <a:off x="233916" y="871871"/>
            <a:ext cx="8910084" cy="6401753"/>
          </a:xfrm>
          <a:prstGeom prst="rect">
            <a:avLst/>
          </a:prstGeom>
          <a:noFill/>
          <a:effectLst/>
        </p:spPr>
        <p:txBody>
          <a:bodyPr wrap="square" rtlCol="0">
            <a:spAutoFit/>
          </a:bodyPr>
          <a:lstStyle/>
          <a:p>
            <a:r>
              <a:rPr lang="en-US" sz="3000" b="1" u="sng" dirty="0">
                <a:solidFill>
                  <a:schemeClr val="accent4">
                    <a:lumMod val="50000"/>
                  </a:schemeClr>
                </a:solidFill>
                <a:latin typeface="MS PGothic" panose="020B0600070205080204" pitchFamily="34" charset="-128"/>
                <a:ea typeface="MS PGothic" panose="020B0600070205080204" pitchFamily="34" charset="-128"/>
              </a:rPr>
              <a:t>Analyzing SEO of </a:t>
            </a:r>
            <a:r>
              <a:rPr lang="en-IN" altLang="en-US" sz="3000" b="1" u="sng" dirty="0">
                <a:solidFill>
                  <a:schemeClr val="accent4">
                    <a:lumMod val="50000"/>
                  </a:schemeClr>
                </a:solidFill>
                <a:latin typeface="MS PGothic" panose="020B0600070205080204" pitchFamily="34" charset="-128"/>
                <a:ea typeface="MS PGothic" panose="020B0600070205080204" pitchFamily="34" charset="-128"/>
              </a:rPr>
              <a:t>TECH MAHINDRA </a:t>
            </a:r>
            <a:r>
              <a:rPr lang="en-US" sz="3000" b="1" dirty="0">
                <a:solidFill>
                  <a:schemeClr val="accent4">
                    <a:lumMod val="50000"/>
                  </a:schemeClr>
                </a:solidFill>
                <a:latin typeface="MS PGothic" panose="020B0600070205080204" pitchFamily="34" charset="-128"/>
                <a:ea typeface="MS PGothic" panose="020B0600070205080204" pitchFamily="34" charset="-128"/>
              </a:rPr>
              <a:t> </a:t>
            </a:r>
            <a:r>
              <a:rPr lang="en-US" sz="3000" b="1" dirty="0">
                <a:latin typeface="MS PGothic" panose="020B0600070205080204" pitchFamily="34" charset="-128"/>
                <a:ea typeface="MS PGothic" panose="020B0600070205080204" pitchFamily="34" charset="-128"/>
              </a:rPr>
              <a:t>:</a:t>
            </a:r>
          </a:p>
          <a:p>
            <a:pPr marL="457200" indent="-457200">
              <a:buFont typeface="Arial" panose="020B0604020202020204" pitchFamily="34" charset="0"/>
              <a:buChar char="•"/>
            </a:pPr>
            <a:endParaRPr lang="en-US" sz="25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000" b="1" dirty="0">
                <a:latin typeface="MS PGothic" panose="020B0600070205080204" pitchFamily="34" charset="-128"/>
                <a:ea typeface="MS PGothic" panose="020B0600070205080204" pitchFamily="34" charset="-128"/>
              </a:rPr>
              <a:t>TechM is looking for an awesome search engine optimization specialist to help potential customers . Customer's website does not currently rank at all in the top 50 on Google, Yahoo, or Bing, so they want to find someone that can provide a detailed action plan of how they will gain a lot more organic visibility.</a:t>
            </a:r>
          </a:p>
          <a:p>
            <a:pPr marL="457200" indent="-457200">
              <a:buFont typeface="Arial" panose="020B0604020202020204" pitchFamily="34" charset="0"/>
              <a:buChar char="•"/>
            </a:pPr>
            <a:endParaRPr lang="en-US" sz="2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2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000" b="1" dirty="0">
                <a:latin typeface="MS PGothic" panose="020B0600070205080204" pitchFamily="34" charset="-128"/>
                <a:ea typeface="MS PGothic" panose="020B0600070205080204" pitchFamily="34" charset="-128"/>
              </a:rPr>
              <a:t>Its organic traffic is 3,233,074 sessions per month. </a:t>
            </a:r>
          </a:p>
          <a:p>
            <a:endParaRPr lang="en-US" sz="2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000" b="1" dirty="0">
                <a:latin typeface="MS PGothic" panose="020B0600070205080204" pitchFamily="34" charset="-128"/>
                <a:ea typeface="MS PGothic" panose="020B0600070205080204" pitchFamily="34" charset="-128"/>
              </a:rPr>
              <a:t>The stats are high compared to their SEO performance in June 2023</a:t>
            </a:r>
          </a:p>
          <a:p>
            <a:pPr marL="457200" indent="-457200">
              <a:buFont typeface="Arial" panose="020B0604020202020204" pitchFamily="34" charset="0"/>
              <a:buChar char="•"/>
            </a:pPr>
            <a:endParaRPr lang="en-US" sz="20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r>
              <a:rPr lang="en-US" sz="2000" b="1" dirty="0">
                <a:latin typeface="MS PGothic" panose="020B0600070205080204" pitchFamily="34" charset="-128"/>
                <a:ea typeface="MS PGothic" panose="020B0600070205080204" pitchFamily="34" charset="-128"/>
              </a:rPr>
              <a:t>heromotocorp.com – Uber suggest Traffic Analyzer Backlinksheromotocorp.com – Uber suggest Backlinks Hero MotoCorp gets backlinks from 639,634 unique domains, increasing the Domain Authority of Hero’s domain and helping it rank higher.</a:t>
            </a:r>
          </a:p>
          <a:p>
            <a:pPr marL="457200" indent="-457200">
              <a:buFont typeface="Arial" panose="020B0604020202020204" pitchFamily="34" charset="0"/>
              <a:buChar char="•"/>
            </a:pPr>
            <a:endParaRPr lang="en-US" sz="2500" b="1" dirty="0">
              <a:latin typeface="MS PGothic" panose="020B0600070205080204" pitchFamily="34" charset="-128"/>
              <a:ea typeface="MS PGothic" panose="020B0600070205080204" pitchFamily="34" charset="-128"/>
            </a:endParaRPr>
          </a:p>
          <a:p>
            <a:pPr marL="457200" indent="-457200">
              <a:buFont typeface="Arial" panose="020B0604020202020204" pitchFamily="34" charset="0"/>
              <a:buChar char="•"/>
            </a:pPr>
            <a:endParaRPr lang="en-US" sz="3000" b="1" dirty="0">
              <a:latin typeface="MS PGothic" panose="020B0600070205080204" pitchFamily="34" charset="-128"/>
              <a:ea typeface="MS PGothic" panose="020B0600070205080204" pitchFamily="34" charset="-128"/>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134</TotalTime>
  <Words>1941</Words>
  <Application>Microsoft Office PowerPoint</Application>
  <PresentationFormat>On-screen Show (4:3)</PresentationFormat>
  <Paragraphs>254</Paragraphs>
  <Slides>27</Slides>
  <Notes>2</Notes>
  <HiddenSlides>0</HiddenSlides>
  <MMClips>1</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PowerPoint Presentation</vt:lpstr>
      <vt:lpstr>PowerPoint Presentation</vt:lpstr>
      <vt:lpstr>Brand Study Of TECH MAHINDRA  Ltd</vt:lpstr>
      <vt:lpstr>Brand Study of Tech mahindra Ltd</vt:lpstr>
      <vt:lpstr>Brand Study Of Tech mahindra Ltd</vt:lpstr>
      <vt:lpstr>Brand Study Of Tech mahindra  Ltd</vt:lpstr>
      <vt:lpstr>Competitor Analysis of tech mahindra Ltd</vt:lpstr>
      <vt:lpstr>Target Audience </vt:lpstr>
      <vt:lpstr>SEO</vt:lpstr>
      <vt:lpstr>RESPONSIBILITIES </vt:lpstr>
      <vt:lpstr>Keywords Research</vt:lpstr>
      <vt:lpstr>Keywords Research</vt:lpstr>
      <vt:lpstr>Keywords Research</vt:lpstr>
      <vt:lpstr>Keywords Research</vt:lpstr>
      <vt:lpstr>Keywords Ideas</vt:lpstr>
      <vt:lpstr>Content Ideas </vt:lpstr>
      <vt:lpstr>Content Ideas </vt:lpstr>
      <vt:lpstr>Marketing Strategy</vt:lpstr>
      <vt:lpstr>Marketing Strategy</vt:lpstr>
      <vt:lpstr>Marketing Strategy</vt:lpstr>
      <vt:lpstr>Website Traffic</vt:lpstr>
      <vt:lpstr>Content Creation</vt:lpstr>
      <vt:lpstr>Content Creation</vt:lpstr>
      <vt:lpstr>INSTAGRAM STORY</vt:lpstr>
      <vt:lpstr>PowerPoint Presentation</vt:lpstr>
      <vt:lpstr>PowerPoint Presentation</vt:lpstr>
      <vt:lpstr>THE END</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Feast of Baptism of Jesus</dc:title>
  <dc:creator>ف</dc:creator>
  <cp:lastModifiedBy>parapathi.diwakar2@gmail.com</cp:lastModifiedBy>
  <cp:revision>438</cp:revision>
  <dcterms:created xsi:type="dcterms:W3CDTF">2021-01-10T03:08:00Z</dcterms:created>
  <dcterms:modified xsi:type="dcterms:W3CDTF">2023-10-16T06:18:00Z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8E694CAB0F3041EBB204808ED565FAE1</vt:lpwstr>
  </property>
  <property fmtid="{D5CDD505-2E9C-101B-9397-08002B2CF9AE}" pid="3" name="KSOProductBuildVer">
    <vt:lpwstr>1033-11.2.0.11225</vt:lpwstr>
  </property>
</Properties>
</file>

<file path=docProps/thumbnail.jpeg>
</file>